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934" r:id="rId2"/>
    <p:sldId id="866" r:id="rId3"/>
    <p:sldId id="905" r:id="rId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95426"/>
    <a:srgbClr val="FFE5E4"/>
    <a:srgbClr val="FF648A"/>
    <a:srgbClr val="FFAE84"/>
    <a:srgbClr val="F0DDE9"/>
    <a:srgbClr val="8F795E"/>
    <a:srgbClr val="ECECEC"/>
    <a:srgbClr val="C2B7A4"/>
    <a:srgbClr val="BE4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 autoAdjust="0"/>
    <p:restoredTop sz="96005" autoAdjust="0"/>
  </p:normalViewPr>
  <p:slideViewPr>
    <p:cSldViewPr snapToGrid="0" snapToObjects="1" showGuides="1">
      <p:cViewPr varScale="1">
        <p:scale>
          <a:sx n="126" d="100"/>
          <a:sy n="126" d="100"/>
        </p:scale>
        <p:origin x="1560" y="184"/>
      </p:cViewPr>
      <p:guideLst>
        <p:guide orient="horz" pos="2160"/>
        <p:guide pos="312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F7DBB-5675-2E4F-BEA7-A12638B1E5E2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F3D5B-C7B1-184E-8B07-0ED119BBE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59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84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24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39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9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12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85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25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92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66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27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2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14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98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43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07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4.png"/><Relationship Id="rId4" Type="http://schemas.openxmlformats.org/officeDocument/2006/relationships/image" Target="../media/image14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>
            <a:extLst>
              <a:ext uri="{FF2B5EF4-FFF2-40B4-BE49-F238E27FC236}">
                <a16:creationId xmlns:a16="http://schemas.microsoft.com/office/drawing/2014/main" id="{C10562D9-BBFD-F841-E38B-C01111C29954}"/>
              </a:ext>
            </a:extLst>
          </p:cNvPr>
          <p:cNvSpPr/>
          <p:nvPr/>
        </p:nvSpPr>
        <p:spPr>
          <a:xfrm>
            <a:off x="314898" y="305637"/>
            <a:ext cx="9276203" cy="3123363"/>
          </a:xfrm>
          <a:prstGeom prst="roundRect">
            <a:avLst>
              <a:gd name="adj" fmla="val 2696"/>
            </a:avLst>
          </a:prstGeom>
          <a:solidFill>
            <a:schemeClr val="bg1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3C37E30-8D33-AFD7-F25D-7176EECA2A8C}"/>
              </a:ext>
            </a:extLst>
          </p:cNvPr>
          <p:cNvSpPr txBox="1"/>
          <p:nvPr/>
        </p:nvSpPr>
        <p:spPr>
          <a:xfrm>
            <a:off x="4307987" y="6086104"/>
            <a:ext cx="1313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2025.04</a:t>
            </a:r>
            <a:endParaRPr kumimoji="1" lang="ja-JP" altLang="en-US" sz="20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F6C336E-4215-F671-A435-24DC29C263B7}"/>
              </a:ext>
            </a:extLst>
          </p:cNvPr>
          <p:cNvSpPr/>
          <p:nvPr/>
        </p:nvSpPr>
        <p:spPr>
          <a:xfrm>
            <a:off x="1612406" y="1345038"/>
            <a:ext cx="6685774" cy="89944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0A39F3-2222-A6FC-DCB6-2A5ABEC0F0EB}"/>
              </a:ext>
            </a:extLst>
          </p:cNvPr>
          <p:cNvSpPr txBox="1"/>
          <p:nvPr/>
        </p:nvSpPr>
        <p:spPr>
          <a:xfrm>
            <a:off x="2646922" y="1567442"/>
            <a:ext cx="4612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クイック</a:t>
            </a:r>
            <a:r>
              <a:rPr kumimoji="1" lang="en-US" altLang="ja-JP" sz="2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ja-JP" altLang="en-US" sz="2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ヤフーパッケージ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66C6D9C0-1E79-E1DE-5CCD-AF19DEB4B8A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97398" y="373884"/>
            <a:ext cx="1324471" cy="156845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0ECD4772-AAFD-7FB7-DF6B-B4AAA7139C27}"/>
              </a:ext>
            </a:extLst>
          </p:cNvPr>
          <p:cNvGrpSpPr/>
          <p:nvPr/>
        </p:nvGrpSpPr>
        <p:grpSpPr>
          <a:xfrm>
            <a:off x="3691196" y="4102834"/>
            <a:ext cx="2652658" cy="1337293"/>
            <a:chOff x="2694425" y="4374323"/>
            <a:chExt cx="2983271" cy="1503967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9D6478AC-4EF8-4D53-D390-AF2BA5AE025B}"/>
                </a:ext>
              </a:extLst>
            </p:cNvPr>
            <p:cNvSpPr/>
            <p:nvPr/>
          </p:nvSpPr>
          <p:spPr>
            <a:xfrm>
              <a:off x="2694425" y="4374323"/>
              <a:ext cx="2045737" cy="1301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7ACD4E6A-5160-1C96-5958-41E76E56B6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83224" y="4444154"/>
              <a:ext cx="1094472" cy="1434136"/>
            </a:xfrm>
            <a:prstGeom prst="rect">
              <a:avLst/>
            </a:prstGeom>
          </p:spPr>
        </p:pic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3A57BE76-7C7A-5062-E869-1C8B3F42BB89}"/>
              </a:ext>
            </a:extLst>
          </p:cNvPr>
          <p:cNvGrpSpPr/>
          <p:nvPr/>
        </p:nvGrpSpPr>
        <p:grpSpPr>
          <a:xfrm>
            <a:off x="2857562" y="4054794"/>
            <a:ext cx="2652658" cy="1405516"/>
            <a:chOff x="1483346" y="3045757"/>
            <a:chExt cx="5213217" cy="2762234"/>
          </a:xfrm>
        </p:grpSpPr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13AA27A4-4E4E-2665-BFFA-346F44C83DDA}"/>
                </a:ext>
              </a:extLst>
            </p:cNvPr>
            <p:cNvGrpSpPr/>
            <p:nvPr/>
          </p:nvGrpSpPr>
          <p:grpSpPr>
            <a:xfrm>
              <a:off x="1483346" y="3045757"/>
              <a:ext cx="5213217" cy="2762234"/>
              <a:chOff x="2542263" y="3219489"/>
              <a:chExt cx="2399632" cy="1271449"/>
            </a:xfrm>
          </p:grpSpPr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id="{CC55DA1A-C064-8F26-C9C4-E3BC30E7C797}"/>
                  </a:ext>
                </a:extLst>
              </p:cNvPr>
              <p:cNvSpPr/>
              <p:nvPr/>
            </p:nvSpPr>
            <p:spPr>
              <a:xfrm>
                <a:off x="2937484" y="3265313"/>
                <a:ext cx="1642345" cy="10446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47" name="図 46">
                <a:extLst>
                  <a:ext uri="{FF2B5EF4-FFF2-40B4-BE49-F238E27FC236}">
                    <a16:creationId xmlns:a16="http://schemas.microsoft.com/office/drawing/2014/main" id="{32BE063C-8E17-587E-65BC-9CF1B0AED7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6345"/>
              <a:stretch/>
            </p:blipFill>
            <p:spPr>
              <a:xfrm>
                <a:off x="2542263" y="3219489"/>
                <a:ext cx="2399632" cy="1271449"/>
              </a:xfrm>
              <a:prstGeom prst="rect">
                <a:avLst/>
              </a:prstGeom>
            </p:spPr>
          </p:pic>
        </p:grpSp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AC690C62-699D-2D69-2736-B1B2EB6A9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733" y="3207570"/>
              <a:ext cx="3220591" cy="2207567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4177631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辺形 20">
            <a:extLst>
              <a:ext uri="{FF2B5EF4-FFF2-40B4-BE49-F238E27FC236}">
                <a16:creationId xmlns:a16="http://schemas.microsoft.com/office/drawing/2014/main" id="{A85CE465-5D10-CD8F-D764-FE92045BE32C}"/>
              </a:ext>
            </a:extLst>
          </p:cNvPr>
          <p:cNvSpPr/>
          <p:nvPr/>
        </p:nvSpPr>
        <p:spPr>
          <a:xfrm>
            <a:off x="344896" y="1007761"/>
            <a:ext cx="9199913" cy="5708858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 w="47625" cap="rnd">
            <a:solidFill>
              <a:schemeClr val="bg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77610" y="406125"/>
            <a:ext cx="9558190" cy="464038"/>
          </a:xfrm>
          <a:prstGeom prst="parallelogram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7620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6371"/>
          <a:stretch/>
        </p:blipFill>
        <p:spPr>
          <a:xfrm>
            <a:off x="319246" y="93413"/>
            <a:ext cx="1357574" cy="250990"/>
          </a:xfrm>
          <a:prstGeom prst="rect">
            <a:avLst/>
          </a:prstGeom>
        </p:spPr>
      </p:pic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C1C15182-7EA2-EB48-9132-51F111758813}"/>
              </a:ext>
            </a:extLst>
          </p:cNvPr>
          <p:cNvSpPr txBox="1"/>
          <p:nvPr/>
        </p:nvSpPr>
        <p:spPr>
          <a:xfrm>
            <a:off x="6179092" y="476718"/>
            <a:ext cx="3475032" cy="38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既存の静止画</a:t>
            </a: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データから</a:t>
            </a:r>
            <a:r>
              <a:rPr lang="ja-JP" altLang="en-US" sz="800" b="1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バナー</a:t>
            </a: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を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制作し、</a:t>
            </a:r>
            <a:endParaRPr kumimoji="0" lang="en-US" altLang="ja-JP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Yahoo! JAPAN </a:t>
            </a:r>
            <a:r>
              <a:rPr kumimoji="0" lang="ja-JP" altLang="en-US" sz="8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トップページ</a:t>
            </a:r>
            <a:r>
              <a:rPr lang="ja-JP" altLang="en-US" sz="800" b="1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</a:t>
            </a: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広告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を実施。</a:t>
            </a:r>
            <a:endParaRPr kumimoji="0" lang="en-US" altLang="ja-JP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C70FC539-10BA-410A-9EEB-365AD52A1E2A}"/>
              </a:ext>
            </a:extLst>
          </p:cNvPr>
          <p:cNvSpPr txBox="1"/>
          <p:nvPr/>
        </p:nvSpPr>
        <p:spPr>
          <a:xfrm>
            <a:off x="777242" y="6006191"/>
            <a:ext cx="223009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82" name="平行四辺形 81">
            <a:extLst>
              <a:ext uri="{FF2B5EF4-FFF2-40B4-BE49-F238E27FC236}">
                <a16:creationId xmlns:a16="http://schemas.microsoft.com/office/drawing/2014/main" id="{3D0EFBB9-849A-FF48-34D2-69C1475EDABB}"/>
              </a:ext>
            </a:extLst>
          </p:cNvPr>
          <p:cNvSpPr/>
          <p:nvPr/>
        </p:nvSpPr>
        <p:spPr>
          <a:xfrm>
            <a:off x="188887" y="6088568"/>
            <a:ext cx="492126" cy="504419"/>
          </a:xfrm>
          <a:prstGeom prst="parallelogram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7620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07B616AE-D687-487E-BEF1-3392E40635FB}"/>
              </a:ext>
            </a:extLst>
          </p:cNvPr>
          <p:cNvSpPr txBox="1"/>
          <p:nvPr/>
        </p:nvSpPr>
        <p:spPr>
          <a:xfrm>
            <a:off x="194221" y="5947178"/>
            <a:ext cx="660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B03EA56E-D478-0548-08B7-44530574CF4B}"/>
              </a:ext>
            </a:extLst>
          </p:cNvPr>
          <p:cNvCxnSpPr>
            <a:cxnSpLocks/>
          </p:cNvCxnSpPr>
          <p:nvPr/>
        </p:nvCxnSpPr>
        <p:spPr>
          <a:xfrm>
            <a:off x="345344" y="1997687"/>
            <a:ext cx="91800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平行四辺形 1">
            <a:extLst>
              <a:ext uri="{FF2B5EF4-FFF2-40B4-BE49-F238E27FC236}">
                <a16:creationId xmlns:a16="http://schemas.microsoft.com/office/drawing/2014/main" id="{7CBA400B-5A93-8EB0-9CCC-894F4F9294D8}"/>
              </a:ext>
            </a:extLst>
          </p:cNvPr>
          <p:cNvSpPr/>
          <p:nvPr/>
        </p:nvSpPr>
        <p:spPr>
          <a:xfrm>
            <a:off x="202363" y="2148487"/>
            <a:ext cx="492126" cy="504419"/>
          </a:xfrm>
          <a:prstGeom prst="parallelogram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7620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1" name="平行四辺形 80">
            <a:extLst>
              <a:ext uri="{FF2B5EF4-FFF2-40B4-BE49-F238E27FC236}">
                <a16:creationId xmlns:a16="http://schemas.microsoft.com/office/drawing/2014/main" id="{2F3DF2D4-882A-29BB-FDF1-FE5667707BF2}"/>
              </a:ext>
            </a:extLst>
          </p:cNvPr>
          <p:cNvSpPr/>
          <p:nvPr/>
        </p:nvSpPr>
        <p:spPr>
          <a:xfrm>
            <a:off x="206235" y="1140831"/>
            <a:ext cx="492126" cy="504419"/>
          </a:xfrm>
          <a:prstGeom prst="parallelogram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7620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2346" y="1006632"/>
            <a:ext cx="660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8951" y="2007504"/>
            <a:ext cx="660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991E2EA-5E90-1056-3CD9-8600DBB9F367}"/>
              </a:ext>
            </a:extLst>
          </p:cNvPr>
          <p:cNvSpPr txBox="1"/>
          <p:nvPr/>
        </p:nvSpPr>
        <p:spPr>
          <a:xfrm>
            <a:off x="1144336" y="1408372"/>
            <a:ext cx="2611222" cy="424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75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50">
                <a:latin typeface="Meiryo" panose="020B0604030504040204" pitchFamily="34" charset="-128"/>
                <a:ea typeface="Meiryo" panose="020B0604030504040204" pitchFamily="34" charset="-128"/>
              </a:rPr>
              <a:t>既存素材のご提供は</a:t>
            </a:r>
            <a:r>
              <a:rPr kumimoji="1" lang="en-US" altLang="ja-JP" sz="750" dirty="0">
                <a:latin typeface="Meiryo" panose="020B0604030504040204" pitchFamily="34" charset="-128"/>
                <a:ea typeface="Meiryo" panose="020B0604030504040204" pitchFamily="34" charset="-128"/>
              </a:rPr>
              <a:t>ai</a:t>
            </a:r>
            <a:r>
              <a:rPr kumimoji="1" lang="ja-JP" altLang="en-US" sz="750">
                <a:latin typeface="Meiryo" panose="020B0604030504040204" pitchFamily="34" charset="-128"/>
                <a:ea typeface="Meiryo" panose="020B0604030504040204" pitchFamily="34" charset="-128"/>
              </a:rPr>
              <a:t>データにてお願いします。</a:t>
            </a:r>
            <a:endParaRPr kumimoji="1" lang="en-US" altLang="ja-JP" sz="7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75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50">
                <a:latin typeface="Meiryo" panose="020B0604030504040204" pitchFamily="34" charset="-128"/>
                <a:ea typeface="Meiryo" panose="020B0604030504040204" pitchFamily="34" charset="-128"/>
              </a:rPr>
              <a:t>但し、お持ち込みの場合でも金額は変わりません。</a:t>
            </a:r>
            <a:endParaRPr kumimoji="1" lang="en-US" altLang="ja-JP" sz="750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AFD37C03-EE85-1E70-B4D7-2CB9DDCBD8C6}"/>
              </a:ext>
            </a:extLst>
          </p:cNvPr>
          <p:cNvGrpSpPr/>
          <p:nvPr/>
        </p:nvGrpSpPr>
        <p:grpSpPr>
          <a:xfrm>
            <a:off x="3572848" y="1306777"/>
            <a:ext cx="4225484" cy="678877"/>
            <a:chOff x="3872068" y="1330839"/>
            <a:chExt cx="4831014" cy="776163"/>
          </a:xfrm>
        </p:grpSpPr>
        <p:pic>
          <p:nvPicPr>
            <p:cNvPr id="86" name="図 85">
              <a:extLst>
                <a:ext uri="{FF2B5EF4-FFF2-40B4-BE49-F238E27FC236}">
                  <a16:creationId xmlns:a16="http://schemas.microsoft.com/office/drawing/2014/main" id="{0A44EC4C-885E-509A-539F-1742E8662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00970" y="1330839"/>
              <a:ext cx="1202112" cy="680808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2065ED25-FAA3-E86E-28F6-F200301050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r="21379"/>
            <a:stretch/>
          </p:blipFill>
          <p:spPr>
            <a:xfrm>
              <a:off x="3872068" y="1366764"/>
              <a:ext cx="489384" cy="651546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269D1FF7-7454-FAF9-24A6-5379A32906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0150" r="43139"/>
            <a:stretch/>
          </p:blipFill>
          <p:spPr>
            <a:xfrm>
              <a:off x="4543530" y="1358194"/>
              <a:ext cx="909408" cy="649336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A1839C92-AED3-BA6F-48F0-6C527AE780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571041" y="1342989"/>
              <a:ext cx="952487" cy="764013"/>
            </a:xfrm>
            <a:prstGeom prst="rect">
              <a:avLst/>
            </a:prstGeom>
          </p:spPr>
        </p:pic>
        <p:sp>
          <p:nvSpPr>
            <p:cNvPr id="65" name="右矢印 64">
              <a:extLst>
                <a:ext uri="{FF2B5EF4-FFF2-40B4-BE49-F238E27FC236}">
                  <a16:creationId xmlns:a16="http://schemas.microsoft.com/office/drawing/2014/main" id="{14484891-915D-07D7-8460-3CD58F028FB1}"/>
                </a:ext>
              </a:extLst>
            </p:cNvPr>
            <p:cNvSpPr/>
            <p:nvPr/>
          </p:nvSpPr>
          <p:spPr>
            <a:xfrm>
              <a:off x="6586319" y="1532630"/>
              <a:ext cx="791274" cy="410432"/>
            </a:xfrm>
            <a:prstGeom prst="rightArrow">
              <a:avLst>
                <a:gd name="adj1" fmla="val 63355"/>
                <a:gd name="adj2" fmla="val 30515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C2CF8070-FD05-067D-819E-2EBE7AEA4080}"/>
                </a:ext>
              </a:extLst>
            </p:cNvPr>
            <p:cNvSpPr txBox="1"/>
            <p:nvPr/>
          </p:nvSpPr>
          <p:spPr>
            <a:xfrm>
              <a:off x="5726282" y="1745801"/>
              <a:ext cx="64953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WEB</a:t>
              </a:r>
              <a:r>
                <a:rPr kumimoji="1" lang="ja-JP" altLang="en-US" sz="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サイト</a:t>
              </a:r>
              <a:endPara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63500">
                    <a:schemeClr val="tx1"/>
                  </a:glo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53054F0C-CB7C-0C8E-8ED3-DE87CEF1A686}"/>
                </a:ext>
              </a:extLst>
            </p:cNvPr>
            <p:cNvSpPr txBox="1"/>
            <p:nvPr/>
          </p:nvSpPr>
          <p:spPr>
            <a:xfrm>
              <a:off x="4682016" y="1745801"/>
              <a:ext cx="62549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パンフレット</a:t>
              </a:r>
              <a:endPara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63500">
                    <a:schemeClr val="tx1"/>
                  </a:glo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3786C6CA-ADB7-EE79-0F97-500690AF2078}"/>
                </a:ext>
              </a:extLst>
            </p:cNvPr>
            <p:cNvSpPr txBox="1"/>
            <p:nvPr/>
          </p:nvSpPr>
          <p:spPr>
            <a:xfrm>
              <a:off x="3894657" y="1745801"/>
              <a:ext cx="41870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glow rad="63500">
                      <a:schemeClr val="tx1"/>
                    </a:glow>
                  </a:effectLst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チラシ</a:t>
              </a:r>
              <a:endPara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63500">
                    <a:schemeClr val="tx1"/>
                  </a:glo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C207E983-6374-0651-0027-4175CBF7ABDB}"/>
              </a:ext>
            </a:extLst>
          </p:cNvPr>
          <p:cNvCxnSpPr>
            <a:cxnSpLocks/>
          </p:cNvCxnSpPr>
          <p:nvPr/>
        </p:nvCxnSpPr>
        <p:spPr>
          <a:xfrm>
            <a:off x="345344" y="5938496"/>
            <a:ext cx="91800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970285E3-A233-2ACA-DCE9-6A6F4D677B7A}"/>
              </a:ext>
            </a:extLst>
          </p:cNvPr>
          <p:cNvSpPr txBox="1"/>
          <p:nvPr/>
        </p:nvSpPr>
        <p:spPr>
          <a:xfrm>
            <a:off x="2025695" y="6321535"/>
            <a:ext cx="3716778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</a:t>
            </a:r>
            <a:r>
              <a:rPr kumimoji="0" lang="ja-JP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ください</a:t>
            </a:r>
            <a:r>
              <a:rPr lang="ja-JP" altLang="en-US" sz="7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。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985C3340-6940-FE6D-7B39-0C68AA112D36}"/>
              </a:ext>
            </a:extLst>
          </p:cNvPr>
          <p:cNvSpPr/>
          <p:nvPr/>
        </p:nvSpPr>
        <p:spPr>
          <a:xfrm>
            <a:off x="2025694" y="6431120"/>
            <a:ext cx="3934907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D1A7C266-5F44-65B2-A7FA-9069D0251E93}"/>
              </a:ext>
            </a:extLst>
          </p:cNvPr>
          <p:cNvSpPr txBox="1"/>
          <p:nvPr/>
        </p:nvSpPr>
        <p:spPr>
          <a:xfrm>
            <a:off x="728373" y="6311603"/>
            <a:ext cx="1317971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</a:t>
            </a:r>
            <a:endParaRPr kumimoji="0" lang="en-US" altLang="ja-JP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　</a:t>
            </a: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ページについて</a:t>
            </a:r>
          </a:p>
        </p:txBody>
      </p: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1D58487E-33FD-8BE3-ADFB-ACC5F67058B7}"/>
              </a:ext>
            </a:extLst>
          </p:cNvPr>
          <p:cNvCxnSpPr>
            <a:cxnSpLocks/>
          </p:cNvCxnSpPr>
          <p:nvPr/>
        </p:nvCxnSpPr>
        <p:spPr>
          <a:xfrm>
            <a:off x="2046344" y="6341269"/>
            <a:ext cx="0" cy="263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台形 116">
            <a:extLst>
              <a:ext uri="{FF2B5EF4-FFF2-40B4-BE49-F238E27FC236}">
                <a16:creationId xmlns:a16="http://schemas.microsoft.com/office/drawing/2014/main" id="{AB11A8ED-6CEA-322E-F78F-8286A96B366E}"/>
              </a:ext>
            </a:extLst>
          </p:cNvPr>
          <p:cNvSpPr/>
          <p:nvPr/>
        </p:nvSpPr>
        <p:spPr>
          <a:xfrm rot="10800000">
            <a:off x="5833306" y="6086407"/>
            <a:ext cx="3461035" cy="681497"/>
          </a:xfrm>
          <a:prstGeom prst="trapezoid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5715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4" name="平行四辺形 93">
            <a:extLst>
              <a:ext uri="{FF2B5EF4-FFF2-40B4-BE49-F238E27FC236}">
                <a16:creationId xmlns:a16="http://schemas.microsoft.com/office/drawing/2014/main" id="{2FF5ABD7-AD75-E956-01D3-E37668C1C4C6}"/>
              </a:ext>
            </a:extLst>
          </p:cNvPr>
          <p:cNvSpPr/>
          <p:nvPr/>
        </p:nvSpPr>
        <p:spPr>
          <a:xfrm>
            <a:off x="5994072" y="6172528"/>
            <a:ext cx="481594" cy="493624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 w="76200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8380D0D0-7C9B-947C-C63B-1F205B2028AC}"/>
              </a:ext>
            </a:extLst>
          </p:cNvPr>
          <p:cNvSpPr/>
          <p:nvPr/>
        </p:nvSpPr>
        <p:spPr>
          <a:xfrm>
            <a:off x="5937747" y="6182153"/>
            <a:ext cx="8988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ja-JP" altLang="en-US" sz="14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実施</a:t>
            </a:r>
            <a:endParaRPr lang="en-US" altLang="ja-JP" sz="1400" b="1" spc="3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iragino Kaku Gothic StdN W8" charset="-128"/>
            </a:endParaRPr>
          </a:p>
          <a:p>
            <a:pPr defTabSz="990570">
              <a:spcBef>
                <a:spcPct val="0"/>
              </a:spcBef>
              <a:defRPr/>
            </a:pPr>
            <a:r>
              <a:rPr lang="ja-JP" altLang="en-US" sz="14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料金</a:t>
            </a:r>
            <a:endParaRPr lang="en-US" altLang="ja-JP" sz="1400" b="1" spc="300" dirty="0">
              <a:solidFill>
                <a:schemeClr val="tx1">
                  <a:lumMod val="50000"/>
                  <a:lumOff val="50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A097BF25-F4CF-3733-4A9D-0A4C1710333E}"/>
              </a:ext>
            </a:extLst>
          </p:cNvPr>
          <p:cNvSpPr/>
          <p:nvPr/>
        </p:nvSpPr>
        <p:spPr>
          <a:xfrm>
            <a:off x="6580155" y="6168809"/>
            <a:ext cx="29206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300,000</a:t>
            </a:r>
            <a:r>
              <a:rPr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円</a:t>
            </a:r>
            <a:endParaRPr lang="en-US" altLang="ja-JP" sz="24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E65F6A7F-8C58-8E90-5BE9-CED3A17B5565}"/>
              </a:ext>
            </a:extLst>
          </p:cNvPr>
          <p:cNvSpPr txBox="1"/>
          <p:nvPr/>
        </p:nvSpPr>
        <p:spPr>
          <a:xfrm>
            <a:off x="8559793" y="6213305"/>
            <a:ext cx="634133" cy="2140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（税別）</a:t>
            </a:r>
            <a:endParaRPr kumimoji="0" lang="ja-JP" altLang="en-US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08" name="Picture 4" descr="「ヤフーロゴ」の画像検索結果">
            <a:hlinkClick r:id="rId8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879615" y="93654"/>
            <a:ext cx="669243" cy="210957"/>
          </a:xfrm>
          <a:prstGeom prst="rect">
            <a:avLst/>
          </a:prstGeom>
          <a:noFill/>
        </p:spPr>
      </p:pic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E31B2812-AA19-00F6-ED23-0069C4F91BB6}"/>
              </a:ext>
            </a:extLst>
          </p:cNvPr>
          <p:cNvSpPr txBox="1"/>
          <p:nvPr/>
        </p:nvSpPr>
        <p:spPr>
          <a:xfrm>
            <a:off x="777242" y="2072949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</a:t>
            </a:r>
            <a:r>
              <a:rPr kumimoji="0" lang="ja-JP" altLang="en-US" sz="1400" b="1" i="0" u="none" strike="noStrike" kern="1200" cap="none" spc="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予約型）</a:t>
            </a:r>
            <a:r>
              <a:rPr kumimoji="0" lang="ja-JP" altLang="en-US" sz="1400" b="1" i="0" u="none" strike="noStrike" kern="1200" cap="none" spc="5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に</a:t>
            </a:r>
            <a:r>
              <a:rPr kumimoji="0" lang="ja-JP" altLang="en-US" sz="1400" b="1" i="0" u="none" strike="noStrike" kern="1200" cap="none" spc="50" normalizeH="0" baseline="0" noProof="0">
                <a:ln>
                  <a:noFill/>
                </a:ln>
                <a:solidFill>
                  <a:srgbClr val="F60001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lang="en-US" altLang="ja-JP" sz="1400" b="1" spc="50" dirty="0">
                <a:solidFill>
                  <a:srgbClr val="F60001"/>
                </a:solidFill>
                <a:latin typeface="Meiryo" charset="-128"/>
                <a:ea typeface="Meiryo" charset="-128"/>
                <a:cs typeface="Meiryo" charset="-128"/>
              </a:rPr>
              <a:t>/</a:t>
            </a:r>
            <a:r>
              <a:rPr kumimoji="0" lang="ja-JP" altLang="en-US" sz="1400" b="1" i="0" u="none" strike="noStrike" kern="1200" cap="none" spc="50" normalizeH="0" baseline="0" noProof="0">
                <a:ln>
                  <a:noFill/>
                </a:ln>
                <a:solidFill>
                  <a:srgbClr val="F60001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lang="en-US" altLang="ja-JP" sz="1400" b="1" spc="50" dirty="0">
                <a:solidFill>
                  <a:srgbClr val="F60001"/>
                </a:solidFill>
                <a:latin typeface="Meiryo" charset="-128"/>
                <a:ea typeface="Meiryo" charset="-128"/>
                <a:cs typeface="Meiryo" charset="-128"/>
              </a:rPr>
              <a:t>/</a:t>
            </a:r>
            <a:r>
              <a:rPr kumimoji="0" lang="ja-JP" altLang="en-US" sz="1400" b="1" i="0" u="none" strike="noStrike" kern="1200" cap="none" spc="50" normalizeH="0" baseline="0" noProof="0">
                <a:ln>
                  <a:noFill/>
                </a:ln>
                <a:solidFill>
                  <a:srgbClr val="F60001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選択し掲載</a:t>
            </a:r>
          </a:p>
        </p:txBody>
      </p:sp>
      <p:sp>
        <p:nvSpPr>
          <p:cNvPr id="130" name="角丸四角形 204">
            <a:extLst>
              <a:ext uri="{FF2B5EF4-FFF2-40B4-BE49-F238E27FC236}">
                <a16:creationId xmlns:a16="http://schemas.microsoft.com/office/drawing/2014/main" id="{D1C758A7-5C00-2710-8D16-886D57927F51}"/>
              </a:ext>
            </a:extLst>
          </p:cNvPr>
          <p:cNvSpPr/>
          <p:nvPr/>
        </p:nvSpPr>
        <p:spPr>
          <a:xfrm>
            <a:off x="1823448" y="2629363"/>
            <a:ext cx="7224709" cy="3042549"/>
          </a:xfrm>
          <a:prstGeom prst="roundRect">
            <a:avLst>
              <a:gd name="adj" fmla="val 2989"/>
            </a:avLst>
          </a:prstGeom>
          <a:solidFill>
            <a:schemeClr val="bg2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1" name="台形 130">
            <a:extLst>
              <a:ext uri="{FF2B5EF4-FFF2-40B4-BE49-F238E27FC236}">
                <a16:creationId xmlns:a16="http://schemas.microsoft.com/office/drawing/2014/main" id="{F1B6F618-D5E5-0A23-6850-579F630D37CB}"/>
              </a:ext>
            </a:extLst>
          </p:cNvPr>
          <p:cNvSpPr/>
          <p:nvPr/>
        </p:nvSpPr>
        <p:spPr>
          <a:xfrm rot="10800000">
            <a:off x="4451844" y="2573050"/>
            <a:ext cx="2108088" cy="324000"/>
          </a:xfrm>
          <a:prstGeom prst="trapezoid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5715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2" name="台形 131">
            <a:extLst>
              <a:ext uri="{FF2B5EF4-FFF2-40B4-BE49-F238E27FC236}">
                <a16:creationId xmlns:a16="http://schemas.microsoft.com/office/drawing/2014/main" id="{90580658-A8E0-B57F-30D8-0482CB7B3237}"/>
              </a:ext>
            </a:extLst>
          </p:cNvPr>
          <p:cNvSpPr/>
          <p:nvPr/>
        </p:nvSpPr>
        <p:spPr>
          <a:xfrm rot="10800000">
            <a:off x="6826284" y="2573050"/>
            <a:ext cx="2108088" cy="324000"/>
          </a:xfrm>
          <a:prstGeom prst="trapezoid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5715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3" name="台形 132">
            <a:extLst>
              <a:ext uri="{FF2B5EF4-FFF2-40B4-BE49-F238E27FC236}">
                <a16:creationId xmlns:a16="http://schemas.microsoft.com/office/drawing/2014/main" id="{5D039287-69CD-F7EE-3225-12029423D62E}"/>
              </a:ext>
            </a:extLst>
          </p:cNvPr>
          <p:cNvSpPr/>
          <p:nvPr/>
        </p:nvSpPr>
        <p:spPr>
          <a:xfrm rot="10800000">
            <a:off x="2241568" y="2573050"/>
            <a:ext cx="1911543" cy="324000"/>
          </a:xfrm>
          <a:prstGeom prst="trapezoid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5715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0585C1E7-06D2-5F75-6402-705F17BF7FC7}"/>
              </a:ext>
            </a:extLst>
          </p:cNvPr>
          <p:cNvCxnSpPr>
            <a:cxnSpLocks/>
          </p:cNvCxnSpPr>
          <p:nvPr/>
        </p:nvCxnSpPr>
        <p:spPr>
          <a:xfrm>
            <a:off x="6685674" y="2503070"/>
            <a:ext cx="2264" cy="3204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>
            <a:extLst>
              <a:ext uri="{FF2B5EF4-FFF2-40B4-BE49-F238E27FC236}">
                <a16:creationId xmlns:a16="http://schemas.microsoft.com/office/drawing/2014/main" id="{5EB91BC8-A9EF-C809-B9E2-C84220AAD11E}"/>
              </a:ext>
            </a:extLst>
          </p:cNvPr>
          <p:cNvCxnSpPr>
            <a:cxnSpLocks/>
          </p:cNvCxnSpPr>
          <p:nvPr/>
        </p:nvCxnSpPr>
        <p:spPr>
          <a:xfrm>
            <a:off x="4318429" y="2503070"/>
            <a:ext cx="0" cy="3204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0D461DAA-F4AA-E318-B866-05CD388BA573}"/>
              </a:ext>
            </a:extLst>
          </p:cNvPr>
          <p:cNvSpPr txBox="1"/>
          <p:nvPr/>
        </p:nvSpPr>
        <p:spPr>
          <a:xfrm>
            <a:off x="4807571" y="2556310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0" cap="none" spc="-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スマホ</a:t>
            </a:r>
            <a:endParaRPr kumimoji="1" lang="ja-JP" altLang="en-US" sz="2100" b="1" i="0" u="none" strike="noStrike" kern="0" cap="none" spc="-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5A4B845C-ADAC-6B92-E3C5-C8AE873DE3DF}"/>
              </a:ext>
            </a:extLst>
          </p:cNvPr>
          <p:cNvSpPr txBox="1"/>
          <p:nvPr/>
        </p:nvSpPr>
        <p:spPr>
          <a:xfrm>
            <a:off x="6927360" y="2565189"/>
            <a:ext cx="1524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PC</a:t>
            </a: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＋</a:t>
            </a:r>
            <a:r>
              <a:rPr kumimoji="1" lang="ja-JP" altLang="en-US" sz="2000" b="1" i="0" u="none" strike="noStrike" kern="1200" cap="none" spc="-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スマホ</a:t>
            </a:r>
            <a:endParaRPr kumimoji="1" lang="ja-JP" altLang="en-US" sz="2000" b="1" i="0" u="none" strike="noStrike" kern="1200" cap="none" spc="-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4" name="図 143">
            <a:extLst>
              <a:ext uri="{FF2B5EF4-FFF2-40B4-BE49-F238E27FC236}">
                <a16:creationId xmlns:a16="http://schemas.microsoft.com/office/drawing/2014/main" id="{2DD7225F-C120-8413-FECE-9011C0E44D35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3121516" y="2399000"/>
            <a:ext cx="756520" cy="476799"/>
          </a:xfrm>
          <a:prstGeom prst="rect">
            <a:avLst/>
          </a:prstGeom>
        </p:spPr>
      </p:pic>
      <p:pic>
        <p:nvPicPr>
          <p:cNvPr id="145" name="図 144">
            <a:extLst>
              <a:ext uri="{FF2B5EF4-FFF2-40B4-BE49-F238E27FC236}">
                <a16:creationId xmlns:a16="http://schemas.microsoft.com/office/drawing/2014/main" id="{C94C6952-23CA-3F11-59A6-671619A2894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5777772" y="2378582"/>
            <a:ext cx="256782" cy="506529"/>
          </a:xfrm>
          <a:prstGeom prst="rect">
            <a:avLst/>
          </a:prstGeom>
        </p:spPr>
      </p:pic>
      <p:cxnSp>
        <p:nvCxnSpPr>
          <p:cNvPr id="146" name="直線コネクタ 145">
            <a:extLst>
              <a:ext uri="{FF2B5EF4-FFF2-40B4-BE49-F238E27FC236}">
                <a16:creationId xmlns:a16="http://schemas.microsoft.com/office/drawing/2014/main" id="{ECCC5121-7F6E-6B7F-DFF2-4D291FFA6008}"/>
              </a:ext>
            </a:extLst>
          </p:cNvPr>
          <p:cNvCxnSpPr>
            <a:cxnSpLocks/>
          </p:cNvCxnSpPr>
          <p:nvPr/>
        </p:nvCxnSpPr>
        <p:spPr>
          <a:xfrm>
            <a:off x="6872329" y="5246028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7" name="図 146">
            <a:extLst>
              <a:ext uri="{FF2B5EF4-FFF2-40B4-BE49-F238E27FC236}">
                <a16:creationId xmlns:a16="http://schemas.microsoft.com/office/drawing/2014/main" id="{7436C547-7A55-EE14-600F-50CC9C2E1B44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8470678" y="2425736"/>
            <a:ext cx="887851" cy="456756"/>
          </a:xfrm>
          <a:prstGeom prst="rect">
            <a:avLst/>
          </a:prstGeom>
        </p:spPr>
      </p:pic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18CAC1F8-CB1D-3BD4-C8E0-86381FE71A7E}"/>
              </a:ext>
            </a:extLst>
          </p:cNvPr>
          <p:cNvSpPr txBox="1"/>
          <p:nvPr/>
        </p:nvSpPr>
        <p:spPr>
          <a:xfrm>
            <a:off x="2515545" y="2530115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PC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50" name="円/楕円 149">
            <a:extLst>
              <a:ext uri="{FF2B5EF4-FFF2-40B4-BE49-F238E27FC236}">
                <a16:creationId xmlns:a16="http://schemas.microsoft.com/office/drawing/2014/main" id="{F37173F7-0B78-204B-97B4-B8550A8C4390}"/>
              </a:ext>
            </a:extLst>
          </p:cNvPr>
          <p:cNvSpPr>
            <a:spLocks noChangeAspect="1"/>
          </p:cNvSpPr>
          <p:nvPr/>
        </p:nvSpPr>
        <p:spPr>
          <a:xfrm>
            <a:off x="4115009" y="2545888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6D5EEEF5-E018-EEA2-1B77-8202669BA845}"/>
              </a:ext>
            </a:extLst>
          </p:cNvPr>
          <p:cNvCxnSpPr>
            <a:cxnSpLocks/>
          </p:cNvCxnSpPr>
          <p:nvPr/>
        </p:nvCxnSpPr>
        <p:spPr>
          <a:xfrm>
            <a:off x="4508955" y="5246028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B16A7F82-583F-5CD2-0A9A-5FFF339066D5}"/>
              </a:ext>
            </a:extLst>
          </p:cNvPr>
          <p:cNvCxnSpPr>
            <a:cxnSpLocks/>
          </p:cNvCxnSpPr>
          <p:nvPr/>
        </p:nvCxnSpPr>
        <p:spPr>
          <a:xfrm>
            <a:off x="2117449" y="5246028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>
            <a:extLst>
              <a:ext uri="{FF2B5EF4-FFF2-40B4-BE49-F238E27FC236}">
                <a16:creationId xmlns:a16="http://schemas.microsoft.com/office/drawing/2014/main" id="{889BD0C1-C65B-4153-9A5F-61DECBB9B09B}"/>
              </a:ext>
            </a:extLst>
          </p:cNvPr>
          <p:cNvCxnSpPr>
            <a:cxnSpLocks/>
          </p:cNvCxnSpPr>
          <p:nvPr/>
        </p:nvCxnSpPr>
        <p:spPr>
          <a:xfrm>
            <a:off x="2117449" y="4813930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円/楕円 140">
            <a:extLst>
              <a:ext uri="{FF2B5EF4-FFF2-40B4-BE49-F238E27FC236}">
                <a16:creationId xmlns:a16="http://schemas.microsoft.com/office/drawing/2014/main" id="{9DBC08C3-0F16-4C74-1028-54D4A394374E}"/>
              </a:ext>
            </a:extLst>
          </p:cNvPr>
          <p:cNvSpPr>
            <a:spLocks noChangeAspect="1"/>
          </p:cNvSpPr>
          <p:nvPr/>
        </p:nvSpPr>
        <p:spPr>
          <a:xfrm>
            <a:off x="6487420" y="2545888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56" name="Text Box 11">
            <a:extLst>
              <a:ext uri="{FF2B5EF4-FFF2-40B4-BE49-F238E27FC236}">
                <a16:creationId xmlns:a16="http://schemas.microsoft.com/office/drawing/2014/main" id="{66230066-E2A0-735E-05BC-1AD847BCE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482" y="549214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chemeClr val="bg2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chemeClr val="bg2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chemeClr val="bg2"/>
                </a:glow>
              </a:effectLst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7" name="Text Box 11">
            <a:extLst>
              <a:ext uri="{FF2B5EF4-FFF2-40B4-BE49-F238E27FC236}">
                <a16:creationId xmlns:a16="http://schemas.microsoft.com/office/drawing/2014/main" id="{B905BF98-9CAA-BE77-D7B0-B595977BE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4343" y="5306301"/>
            <a:ext cx="4718493" cy="212366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/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chemeClr val="bg2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kumimoji="0" lang="en-US" altLang="ja-JP" sz="12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chemeClr val="bg2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kumimoji="0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chemeClr val="bg2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kumimoji="0" lang="en-US" altLang="ja-JP" sz="12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chemeClr val="bg2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kumimoji="0" lang="en-US" altLang="ja-JP" sz="1200" b="1" i="0" u="none" strike="noStrike" kern="1200" cap="none" spc="300" normalizeH="0" baseline="0" noProof="0" dirty="0">
                <a:ln w="0">
                  <a:noFill/>
                </a:ln>
                <a:solidFill>
                  <a:srgbClr val="FF0000"/>
                </a:solidFill>
                <a:effectLst>
                  <a:glow rad="127000">
                    <a:schemeClr val="bg2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0" lang="ja-JP" altLang="en-US" sz="1200" b="1" i="0" u="none" strike="noStrike" kern="1200" cap="none" spc="300" normalizeH="0" baseline="0" noProof="0" dirty="0">
                <a:ln w="0">
                  <a:noFill/>
                </a:ln>
                <a:solidFill>
                  <a:srgbClr val="FF0000"/>
                </a:solidFill>
                <a:effectLst>
                  <a:glow rad="127000">
                    <a:schemeClr val="bg2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kumimoji="0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chemeClr val="bg2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kumimoji="0" lang="en-US" altLang="ja-JP" sz="1200" b="0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chemeClr val="bg2"/>
                </a:glow>
              </a:effectLst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8" name="三角形 48">
            <a:extLst>
              <a:ext uri="{FF2B5EF4-FFF2-40B4-BE49-F238E27FC236}">
                <a16:creationId xmlns:a16="http://schemas.microsoft.com/office/drawing/2014/main" id="{8ED919C7-5E3D-9503-1418-1CF9CDD56A67}"/>
              </a:ext>
            </a:extLst>
          </p:cNvPr>
          <p:cNvSpPr/>
          <p:nvPr/>
        </p:nvSpPr>
        <p:spPr>
          <a:xfrm rot="16200000">
            <a:off x="9062118" y="4148825"/>
            <a:ext cx="170020" cy="112699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72B04981-89D5-47C0-B344-168C76459D07}"/>
              </a:ext>
            </a:extLst>
          </p:cNvPr>
          <p:cNvSpPr txBox="1"/>
          <p:nvPr/>
        </p:nvSpPr>
        <p:spPr>
          <a:xfrm>
            <a:off x="9190295" y="4009551"/>
            <a:ext cx="685021" cy="381643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掲載回数は</a:t>
            </a:r>
            <a:endParaRPr kumimoji="0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買増し可能</a:t>
            </a:r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!</a:t>
            </a:r>
          </a:p>
        </p:txBody>
      </p:sp>
      <p:sp>
        <p:nvSpPr>
          <p:cNvPr id="160" name="右大かっこ 159">
            <a:extLst>
              <a:ext uri="{FF2B5EF4-FFF2-40B4-BE49-F238E27FC236}">
                <a16:creationId xmlns:a16="http://schemas.microsoft.com/office/drawing/2014/main" id="{74BEE352-E0F5-0C1A-BB05-71D3AB89F52A}"/>
              </a:ext>
            </a:extLst>
          </p:cNvPr>
          <p:cNvSpPr/>
          <p:nvPr/>
        </p:nvSpPr>
        <p:spPr>
          <a:xfrm>
            <a:off x="8945445" y="2999391"/>
            <a:ext cx="144656" cy="2198533"/>
          </a:xfrm>
          <a:prstGeom prst="rightBracke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1" name="グループ化 160">
            <a:extLst>
              <a:ext uri="{FF2B5EF4-FFF2-40B4-BE49-F238E27FC236}">
                <a16:creationId xmlns:a16="http://schemas.microsoft.com/office/drawing/2014/main" id="{ACF4E472-BEF1-633F-34F3-F8899896A54B}"/>
              </a:ext>
            </a:extLst>
          </p:cNvPr>
          <p:cNvGrpSpPr/>
          <p:nvPr/>
        </p:nvGrpSpPr>
        <p:grpSpPr>
          <a:xfrm>
            <a:off x="2880395" y="2999642"/>
            <a:ext cx="1300337" cy="302840"/>
            <a:chOff x="2399056" y="4969113"/>
            <a:chExt cx="1300337" cy="302840"/>
          </a:xfrm>
        </p:grpSpPr>
        <p:sp>
          <p:nvSpPr>
            <p:cNvPr id="162" name="テキスト ボックス 161">
              <a:extLst>
                <a:ext uri="{FF2B5EF4-FFF2-40B4-BE49-F238E27FC236}">
                  <a16:creationId xmlns:a16="http://schemas.microsoft.com/office/drawing/2014/main" id="{8BE71F99-7998-4801-4869-D48056B0B745}"/>
                </a:ext>
              </a:extLst>
            </p:cNvPr>
            <p:cNvSpPr txBox="1"/>
            <p:nvPr/>
          </p:nvSpPr>
          <p:spPr>
            <a:xfrm>
              <a:off x="2601114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dirty="0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233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3" name="テキスト ボックス 162">
              <a:extLst>
                <a:ext uri="{FF2B5EF4-FFF2-40B4-BE49-F238E27FC236}">
                  <a16:creationId xmlns:a16="http://schemas.microsoft.com/office/drawing/2014/main" id="{43E37E85-6F4C-924B-02D5-95297A366657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D019E9A1-99F3-33B1-5284-B411629987D6}"/>
              </a:ext>
            </a:extLst>
          </p:cNvPr>
          <p:cNvGrpSpPr/>
          <p:nvPr/>
        </p:nvGrpSpPr>
        <p:grpSpPr>
          <a:xfrm>
            <a:off x="859805" y="3052459"/>
            <a:ext cx="1213470" cy="2175924"/>
            <a:chOff x="859805" y="3549802"/>
            <a:chExt cx="1213470" cy="1797099"/>
          </a:xfrm>
        </p:grpSpPr>
        <p:sp>
          <p:nvSpPr>
            <p:cNvPr id="167" name="ホームベース 166">
              <a:extLst>
                <a:ext uri="{FF2B5EF4-FFF2-40B4-BE49-F238E27FC236}">
                  <a16:creationId xmlns:a16="http://schemas.microsoft.com/office/drawing/2014/main" id="{8ACBE165-23CB-90CC-9876-74B1B1FC7460}"/>
                </a:ext>
              </a:extLst>
            </p:cNvPr>
            <p:cNvSpPr/>
            <p:nvPr/>
          </p:nvSpPr>
          <p:spPr>
            <a:xfrm>
              <a:off x="947050" y="3549802"/>
              <a:ext cx="1126225" cy="1422942"/>
            </a:xfrm>
            <a:prstGeom prst="homePlate">
              <a:avLst>
                <a:gd name="adj" fmla="val 623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68" name="ホームベース 141">
              <a:extLst>
                <a:ext uri="{FF2B5EF4-FFF2-40B4-BE49-F238E27FC236}">
                  <a16:creationId xmlns:a16="http://schemas.microsoft.com/office/drawing/2014/main" id="{480EC5E9-C257-ECC9-3152-44E9E9BB1367}"/>
                </a:ext>
              </a:extLst>
            </p:cNvPr>
            <p:cNvSpPr/>
            <p:nvPr/>
          </p:nvSpPr>
          <p:spPr>
            <a:xfrm>
              <a:off x="947050" y="4972744"/>
              <a:ext cx="1116000" cy="372852"/>
            </a:xfrm>
            <a:prstGeom prst="homePlate">
              <a:avLst>
                <a:gd name="adj" fmla="val 11062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69" name="片側の 2 つの角を丸めた四角形 131">
              <a:extLst>
                <a:ext uri="{FF2B5EF4-FFF2-40B4-BE49-F238E27FC236}">
                  <a16:creationId xmlns:a16="http://schemas.microsoft.com/office/drawing/2014/main" id="{63FA8F2B-A172-68BA-29DA-D662B4B20B19}"/>
                </a:ext>
              </a:extLst>
            </p:cNvPr>
            <p:cNvSpPr/>
            <p:nvPr/>
          </p:nvSpPr>
          <p:spPr>
            <a:xfrm rot="16200000">
              <a:off x="69255" y="4340352"/>
              <a:ext cx="1797099" cy="216000"/>
            </a:xfrm>
            <a:prstGeom prst="round2SameRect">
              <a:avLst>
                <a:gd name="adj1" fmla="val 32569"/>
                <a:gd name="adj2" fmla="val 0"/>
              </a:avLst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70" name="ホームベース 142">
            <a:extLst>
              <a:ext uri="{FF2B5EF4-FFF2-40B4-BE49-F238E27FC236}">
                <a16:creationId xmlns:a16="http://schemas.microsoft.com/office/drawing/2014/main" id="{75B633DB-DA4B-6D47-FA28-C158670A3B5A}"/>
              </a:ext>
            </a:extLst>
          </p:cNvPr>
          <p:cNvSpPr/>
          <p:nvPr/>
        </p:nvSpPr>
        <p:spPr>
          <a:xfrm>
            <a:off x="990948" y="5282307"/>
            <a:ext cx="1070891" cy="263870"/>
          </a:xfrm>
          <a:prstGeom prst="homePlate">
            <a:avLst>
              <a:gd name="adj" fmla="val 35918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1" name="片側の 2 つの角を丸めた四角形 123">
            <a:extLst>
              <a:ext uri="{FF2B5EF4-FFF2-40B4-BE49-F238E27FC236}">
                <a16:creationId xmlns:a16="http://schemas.microsoft.com/office/drawing/2014/main" id="{BE487655-B199-4F57-572B-AD1563AE0A08}"/>
              </a:ext>
            </a:extLst>
          </p:cNvPr>
          <p:cNvSpPr/>
          <p:nvPr/>
        </p:nvSpPr>
        <p:spPr>
          <a:xfrm rot="16200000">
            <a:off x="847297" y="5299800"/>
            <a:ext cx="256410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E4AF176D-E6B1-5DF6-0CE7-A1663C7AB9FB}"/>
              </a:ext>
            </a:extLst>
          </p:cNvPr>
          <p:cNvSpPr txBox="1"/>
          <p:nvPr/>
        </p:nvSpPr>
        <p:spPr>
          <a:xfrm>
            <a:off x="909597" y="5323015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kumimoji="0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5361C703-6D6B-4A8B-3135-E691E76C9902}"/>
              </a:ext>
            </a:extLst>
          </p:cNvPr>
          <p:cNvSpPr txBox="1"/>
          <p:nvPr/>
        </p:nvSpPr>
        <p:spPr>
          <a:xfrm>
            <a:off x="1032957" y="3697886"/>
            <a:ext cx="11381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都道府県</a:t>
            </a:r>
            <a:r>
              <a:rPr kumimoji="0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指定</a:t>
            </a:r>
            <a:endParaRPr kumimoji="0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の場合　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74" name="円/楕円 162">
            <a:extLst>
              <a:ext uri="{FF2B5EF4-FFF2-40B4-BE49-F238E27FC236}">
                <a16:creationId xmlns:a16="http://schemas.microsoft.com/office/drawing/2014/main" id="{24FAAB7F-9D69-1755-E3E8-8DB9AC15E721}"/>
              </a:ext>
            </a:extLst>
          </p:cNvPr>
          <p:cNvSpPr>
            <a:spLocks noChangeAspect="1"/>
          </p:cNvSpPr>
          <p:nvPr/>
        </p:nvSpPr>
        <p:spPr>
          <a:xfrm>
            <a:off x="1416939" y="4671736"/>
            <a:ext cx="192778" cy="1927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9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3ED213C2-6714-32A9-1FEC-A1B8E5B26A04}"/>
              </a:ext>
            </a:extLst>
          </p:cNvPr>
          <p:cNvSpPr txBox="1"/>
          <p:nvPr/>
        </p:nvSpPr>
        <p:spPr>
          <a:xfrm>
            <a:off x="1030565" y="4820906"/>
            <a:ext cx="1071966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市区郡指定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の場合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76" name="テキスト ボックス 175">
            <a:extLst>
              <a:ext uri="{FF2B5EF4-FFF2-40B4-BE49-F238E27FC236}">
                <a16:creationId xmlns:a16="http://schemas.microsoft.com/office/drawing/2014/main" id="{F24288B0-9708-F076-B53C-BFF23D5239A0}"/>
              </a:ext>
            </a:extLst>
          </p:cNvPr>
          <p:cNvSpPr txBox="1"/>
          <p:nvPr/>
        </p:nvSpPr>
        <p:spPr>
          <a:xfrm>
            <a:off x="815437" y="3594215"/>
            <a:ext cx="292388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kumimoji="0" lang="ja-JP" altLang="en-US" sz="6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kumimoji="0" lang="ja-JP" altLang="en-US" sz="7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kumimoji="0" lang="en-US" altLang="ja-JP" sz="700" b="1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7" name="ホームベース 142">
            <a:extLst>
              <a:ext uri="{FF2B5EF4-FFF2-40B4-BE49-F238E27FC236}">
                <a16:creationId xmlns:a16="http://schemas.microsoft.com/office/drawing/2014/main" id="{77E8BCBF-DC74-A3F4-4D24-A24AC998F0C4}"/>
              </a:ext>
            </a:extLst>
          </p:cNvPr>
          <p:cNvSpPr/>
          <p:nvPr/>
        </p:nvSpPr>
        <p:spPr>
          <a:xfrm>
            <a:off x="939665" y="2544779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8" name="片側の 2 つの角を丸めた四角形 123">
            <a:extLst>
              <a:ext uri="{FF2B5EF4-FFF2-40B4-BE49-F238E27FC236}">
                <a16:creationId xmlns:a16="http://schemas.microsoft.com/office/drawing/2014/main" id="{FC6FB085-3153-145D-871C-5B7C2F9356F5}"/>
              </a:ext>
            </a:extLst>
          </p:cNvPr>
          <p:cNvSpPr/>
          <p:nvPr/>
        </p:nvSpPr>
        <p:spPr>
          <a:xfrm rot="16200000">
            <a:off x="773285" y="2639437"/>
            <a:ext cx="404436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9" name="テキスト ボックス 178">
            <a:extLst>
              <a:ext uri="{FF2B5EF4-FFF2-40B4-BE49-F238E27FC236}">
                <a16:creationId xmlns:a16="http://schemas.microsoft.com/office/drawing/2014/main" id="{75C45F03-DA5C-8F8B-6477-7972F8EB8A12}"/>
              </a:ext>
            </a:extLst>
          </p:cNvPr>
          <p:cNvSpPr txBox="1"/>
          <p:nvPr/>
        </p:nvSpPr>
        <p:spPr>
          <a:xfrm>
            <a:off x="902212" y="2656664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kumimoji="0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B43EF713-177D-4300-9B01-CF02A43255A5}"/>
              </a:ext>
            </a:extLst>
          </p:cNvPr>
          <p:cNvSpPr/>
          <p:nvPr/>
        </p:nvSpPr>
        <p:spPr>
          <a:xfrm>
            <a:off x="1537543" y="3943916"/>
            <a:ext cx="701861" cy="180425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8299ECCE-F6A5-8EEA-1423-D4A19897E01C}"/>
              </a:ext>
            </a:extLst>
          </p:cNvPr>
          <p:cNvSpPr/>
          <p:nvPr/>
        </p:nvSpPr>
        <p:spPr>
          <a:xfrm>
            <a:off x="1532973" y="5010724"/>
            <a:ext cx="701861" cy="180425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82" name="角丸四角形 181">
            <a:extLst>
              <a:ext uri="{FF2B5EF4-FFF2-40B4-BE49-F238E27FC236}">
                <a16:creationId xmlns:a16="http://schemas.microsoft.com/office/drawing/2014/main" id="{F585E7F4-B5F8-25D3-7A54-CB153BDB2E89}"/>
              </a:ext>
            </a:extLst>
          </p:cNvPr>
          <p:cNvSpPr/>
          <p:nvPr/>
        </p:nvSpPr>
        <p:spPr>
          <a:xfrm>
            <a:off x="2128425" y="3097251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角丸四角形 182">
            <a:extLst>
              <a:ext uri="{FF2B5EF4-FFF2-40B4-BE49-F238E27FC236}">
                <a16:creationId xmlns:a16="http://schemas.microsoft.com/office/drawing/2014/main" id="{C0B43BA3-D6E0-7409-C48E-38FE232885B4}"/>
              </a:ext>
            </a:extLst>
          </p:cNvPr>
          <p:cNvSpPr/>
          <p:nvPr/>
        </p:nvSpPr>
        <p:spPr>
          <a:xfrm>
            <a:off x="2128425" y="3507758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角丸四角形 183">
            <a:extLst>
              <a:ext uri="{FF2B5EF4-FFF2-40B4-BE49-F238E27FC236}">
                <a16:creationId xmlns:a16="http://schemas.microsoft.com/office/drawing/2014/main" id="{16DA877C-3918-9CFB-01D1-AC6219C4C64E}"/>
              </a:ext>
            </a:extLst>
          </p:cNvPr>
          <p:cNvSpPr/>
          <p:nvPr/>
        </p:nvSpPr>
        <p:spPr>
          <a:xfrm>
            <a:off x="2128425" y="3971282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角丸四角形 184">
            <a:extLst>
              <a:ext uri="{FF2B5EF4-FFF2-40B4-BE49-F238E27FC236}">
                <a16:creationId xmlns:a16="http://schemas.microsoft.com/office/drawing/2014/main" id="{E1E66EDF-1C5E-B21D-41FE-0FCC5CB19022}"/>
              </a:ext>
            </a:extLst>
          </p:cNvPr>
          <p:cNvSpPr/>
          <p:nvPr/>
        </p:nvSpPr>
        <p:spPr>
          <a:xfrm>
            <a:off x="2128425" y="4452979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角丸四角形 185">
            <a:extLst>
              <a:ext uri="{FF2B5EF4-FFF2-40B4-BE49-F238E27FC236}">
                <a16:creationId xmlns:a16="http://schemas.microsoft.com/office/drawing/2014/main" id="{3F005B70-DCE6-BEDF-D1A8-F3A064F09FA6}"/>
              </a:ext>
            </a:extLst>
          </p:cNvPr>
          <p:cNvSpPr/>
          <p:nvPr/>
        </p:nvSpPr>
        <p:spPr>
          <a:xfrm>
            <a:off x="2128425" y="4916066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BFACF7EF-37D2-F0F8-DE5F-95AF03FA45FA}"/>
              </a:ext>
            </a:extLst>
          </p:cNvPr>
          <p:cNvSpPr/>
          <p:nvPr/>
        </p:nvSpPr>
        <p:spPr>
          <a:xfrm>
            <a:off x="2110499" y="3092407"/>
            <a:ext cx="765380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ターゲティングなし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AD489442-68BF-AC81-405A-80C7F8DE5726}"/>
              </a:ext>
            </a:extLst>
          </p:cNvPr>
          <p:cNvSpPr/>
          <p:nvPr/>
        </p:nvSpPr>
        <p:spPr>
          <a:xfrm>
            <a:off x="2110499" y="3497327"/>
            <a:ext cx="765380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性別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or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年代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指定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CCE97E5F-697C-3841-44C2-B6DECC6ED9E5}"/>
              </a:ext>
            </a:extLst>
          </p:cNvPr>
          <p:cNvSpPr/>
          <p:nvPr/>
        </p:nvSpPr>
        <p:spPr>
          <a:xfrm>
            <a:off x="2110499" y="3959961"/>
            <a:ext cx="765380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性別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+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年代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指定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8F582FB9-6D40-F3B3-9A22-B52C729274D8}"/>
              </a:ext>
            </a:extLst>
          </p:cNvPr>
          <p:cNvSpPr/>
          <p:nvPr/>
        </p:nvSpPr>
        <p:spPr>
          <a:xfrm>
            <a:off x="2091681" y="4445676"/>
            <a:ext cx="803016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性別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+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年代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+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属性指定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E9607356-E606-271E-5CE8-C6B1A6EC75BF}"/>
              </a:ext>
            </a:extLst>
          </p:cNvPr>
          <p:cNvGrpSpPr/>
          <p:nvPr/>
        </p:nvGrpSpPr>
        <p:grpSpPr>
          <a:xfrm>
            <a:off x="2880395" y="3461063"/>
            <a:ext cx="1300337" cy="302840"/>
            <a:chOff x="2399056" y="4969113"/>
            <a:chExt cx="1300337" cy="302840"/>
          </a:xfrm>
        </p:grpSpPr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058AE94E-A665-B943-A5F4-DA20702EA327}"/>
                </a:ext>
              </a:extLst>
            </p:cNvPr>
            <p:cNvSpPr txBox="1"/>
            <p:nvPr/>
          </p:nvSpPr>
          <p:spPr>
            <a:xfrm>
              <a:off x="2601114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dirty="0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194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3" name="テキスト ボックス 192">
              <a:extLst>
                <a:ext uri="{FF2B5EF4-FFF2-40B4-BE49-F238E27FC236}">
                  <a16:creationId xmlns:a16="http://schemas.microsoft.com/office/drawing/2014/main" id="{A0E1E0EB-1AA0-DA2C-C8B3-CBB933A0A183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cxnSp>
        <p:nvCxnSpPr>
          <p:cNvPr id="194" name="直線コネクタ 193">
            <a:extLst>
              <a:ext uri="{FF2B5EF4-FFF2-40B4-BE49-F238E27FC236}">
                <a16:creationId xmlns:a16="http://schemas.microsoft.com/office/drawing/2014/main" id="{CC729CCD-44CB-B120-3DA4-C28EED58331D}"/>
              </a:ext>
            </a:extLst>
          </p:cNvPr>
          <p:cNvCxnSpPr>
            <a:cxnSpLocks/>
          </p:cNvCxnSpPr>
          <p:nvPr/>
        </p:nvCxnSpPr>
        <p:spPr>
          <a:xfrm>
            <a:off x="2888036" y="3379846"/>
            <a:ext cx="1251863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>
            <a:extLst>
              <a:ext uri="{FF2B5EF4-FFF2-40B4-BE49-F238E27FC236}">
                <a16:creationId xmlns:a16="http://schemas.microsoft.com/office/drawing/2014/main" id="{DA7562D2-7A99-A423-0935-863E4E06F692}"/>
              </a:ext>
            </a:extLst>
          </p:cNvPr>
          <p:cNvCxnSpPr>
            <a:cxnSpLocks/>
          </p:cNvCxnSpPr>
          <p:nvPr/>
        </p:nvCxnSpPr>
        <p:spPr>
          <a:xfrm>
            <a:off x="2888036" y="3837687"/>
            <a:ext cx="1251863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>
            <a:extLst>
              <a:ext uri="{FF2B5EF4-FFF2-40B4-BE49-F238E27FC236}">
                <a16:creationId xmlns:a16="http://schemas.microsoft.com/office/drawing/2014/main" id="{1C45C6B2-B102-4F7E-107E-38DB73E5FC63}"/>
              </a:ext>
            </a:extLst>
          </p:cNvPr>
          <p:cNvCxnSpPr>
            <a:cxnSpLocks/>
          </p:cNvCxnSpPr>
          <p:nvPr/>
        </p:nvCxnSpPr>
        <p:spPr>
          <a:xfrm>
            <a:off x="2888036" y="4295528"/>
            <a:ext cx="1251863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正方形/長方形 198">
            <a:extLst>
              <a:ext uri="{FF2B5EF4-FFF2-40B4-BE49-F238E27FC236}">
                <a16:creationId xmlns:a16="http://schemas.microsoft.com/office/drawing/2014/main" id="{FF606496-DC5C-C98B-E629-E6923F90F20F}"/>
              </a:ext>
            </a:extLst>
          </p:cNvPr>
          <p:cNvSpPr/>
          <p:nvPr/>
        </p:nvSpPr>
        <p:spPr>
          <a:xfrm>
            <a:off x="3380984" y="3333232"/>
            <a:ext cx="257510" cy="92333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0" lang="ja-JP" altLang="en-US" sz="6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95E7DF95-5F3C-BA3B-21EC-EE5079446DE5}"/>
              </a:ext>
            </a:extLst>
          </p:cNvPr>
          <p:cNvGrpSpPr/>
          <p:nvPr/>
        </p:nvGrpSpPr>
        <p:grpSpPr>
          <a:xfrm>
            <a:off x="2880395" y="3923695"/>
            <a:ext cx="1300337" cy="302840"/>
            <a:chOff x="2399056" y="4969113"/>
            <a:chExt cx="1300337" cy="302840"/>
          </a:xfrm>
        </p:grpSpPr>
        <p:sp>
          <p:nvSpPr>
            <p:cNvPr id="201" name="テキスト ボックス 200">
              <a:extLst>
                <a:ext uri="{FF2B5EF4-FFF2-40B4-BE49-F238E27FC236}">
                  <a16:creationId xmlns:a16="http://schemas.microsoft.com/office/drawing/2014/main" id="{6E600F4A-2228-344A-F481-C3CABFAE0B38}"/>
                </a:ext>
              </a:extLst>
            </p:cNvPr>
            <p:cNvSpPr txBox="1"/>
            <p:nvPr/>
          </p:nvSpPr>
          <p:spPr>
            <a:xfrm>
              <a:off x="2601114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161,000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5AB19483-3823-793F-6B13-0212D7710A79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3269F306-6F14-B599-DE26-10CB9777C278}"/>
              </a:ext>
            </a:extLst>
          </p:cNvPr>
          <p:cNvGrpSpPr/>
          <p:nvPr/>
        </p:nvGrpSpPr>
        <p:grpSpPr>
          <a:xfrm>
            <a:off x="2880395" y="4401975"/>
            <a:ext cx="1300337" cy="302840"/>
            <a:chOff x="2399056" y="4969113"/>
            <a:chExt cx="1300337" cy="302840"/>
          </a:xfrm>
        </p:grpSpPr>
        <p:sp>
          <p:nvSpPr>
            <p:cNvPr id="204" name="テキスト ボックス 203">
              <a:extLst>
                <a:ext uri="{FF2B5EF4-FFF2-40B4-BE49-F238E27FC236}">
                  <a16:creationId xmlns:a16="http://schemas.microsoft.com/office/drawing/2014/main" id="{287B8872-21F3-D4AB-1D41-89C3C689F32E}"/>
                </a:ext>
              </a:extLst>
            </p:cNvPr>
            <p:cNvSpPr txBox="1"/>
            <p:nvPr/>
          </p:nvSpPr>
          <p:spPr>
            <a:xfrm>
              <a:off x="2601114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151,000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E1F4FF62-8474-704C-A678-4CB13D81E29D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7DD9208A-A831-0EE8-3086-726157462C8A}"/>
              </a:ext>
            </a:extLst>
          </p:cNvPr>
          <p:cNvGrpSpPr/>
          <p:nvPr/>
        </p:nvGrpSpPr>
        <p:grpSpPr>
          <a:xfrm>
            <a:off x="2880395" y="4879357"/>
            <a:ext cx="1300337" cy="302840"/>
            <a:chOff x="2399056" y="4969113"/>
            <a:chExt cx="1300337" cy="302840"/>
          </a:xfrm>
        </p:grpSpPr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50ED707E-E309-87F6-98D0-3EEA83947198}"/>
                </a:ext>
              </a:extLst>
            </p:cNvPr>
            <p:cNvSpPr txBox="1"/>
            <p:nvPr/>
          </p:nvSpPr>
          <p:spPr>
            <a:xfrm>
              <a:off x="2601114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dirty="0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213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9" name="テキスト ボックス 208">
              <a:extLst>
                <a:ext uri="{FF2B5EF4-FFF2-40B4-BE49-F238E27FC236}">
                  <a16:creationId xmlns:a16="http://schemas.microsoft.com/office/drawing/2014/main" id="{9B124642-E93F-2887-4BEB-727C84D7E46F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sp>
        <p:nvSpPr>
          <p:cNvPr id="210" name="正方形/長方形 209">
            <a:extLst>
              <a:ext uri="{FF2B5EF4-FFF2-40B4-BE49-F238E27FC236}">
                <a16:creationId xmlns:a16="http://schemas.microsoft.com/office/drawing/2014/main" id="{35CFF213-5F00-0B15-A364-9CAF20567A53}"/>
              </a:ext>
            </a:extLst>
          </p:cNvPr>
          <p:cNvSpPr/>
          <p:nvPr/>
        </p:nvSpPr>
        <p:spPr>
          <a:xfrm>
            <a:off x="2110499" y="4908673"/>
            <a:ext cx="765380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ターゲティングなし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A70E6703-F131-6E55-7766-003FE107C72E}"/>
              </a:ext>
            </a:extLst>
          </p:cNvPr>
          <p:cNvSpPr/>
          <p:nvPr/>
        </p:nvSpPr>
        <p:spPr>
          <a:xfrm>
            <a:off x="3380984" y="3791833"/>
            <a:ext cx="257510" cy="92333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0" lang="ja-JP" altLang="en-US" sz="6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13" name="正方形/長方形 212">
            <a:extLst>
              <a:ext uri="{FF2B5EF4-FFF2-40B4-BE49-F238E27FC236}">
                <a16:creationId xmlns:a16="http://schemas.microsoft.com/office/drawing/2014/main" id="{8777E2C5-1D61-233F-B28D-FDED248EF0C9}"/>
              </a:ext>
            </a:extLst>
          </p:cNvPr>
          <p:cNvSpPr/>
          <p:nvPr/>
        </p:nvSpPr>
        <p:spPr>
          <a:xfrm>
            <a:off x="3380984" y="4254420"/>
            <a:ext cx="257510" cy="92333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0" lang="ja-JP" altLang="en-US" sz="6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A8408077-4409-2573-ADBA-7F911B06BEE4}"/>
              </a:ext>
            </a:extLst>
          </p:cNvPr>
          <p:cNvSpPr/>
          <p:nvPr/>
        </p:nvSpPr>
        <p:spPr>
          <a:xfrm>
            <a:off x="3380984" y="4767361"/>
            <a:ext cx="257510" cy="92333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0" lang="ja-JP" altLang="en-US" sz="6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cxnSp>
        <p:nvCxnSpPr>
          <p:cNvPr id="218" name="直線コネクタ 217">
            <a:extLst>
              <a:ext uri="{FF2B5EF4-FFF2-40B4-BE49-F238E27FC236}">
                <a16:creationId xmlns:a16="http://schemas.microsoft.com/office/drawing/2014/main" id="{D7E9C22B-AF7D-3D5C-A8EC-5D4D65A94692}"/>
              </a:ext>
            </a:extLst>
          </p:cNvPr>
          <p:cNvCxnSpPr>
            <a:cxnSpLocks/>
          </p:cNvCxnSpPr>
          <p:nvPr/>
        </p:nvCxnSpPr>
        <p:spPr>
          <a:xfrm>
            <a:off x="4486182" y="4813930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9" name="グループ化 218">
            <a:extLst>
              <a:ext uri="{FF2B5EF4-FFF2-40B4-BE49-F238E27FC236}">
                <a16:creationId xmlns:a16="http://schemas.microsoft.com/office/drawing/2014/main" id="{93EFB413-ACDE-3089-5495-A9B143638A83}"/>
              </a:ext>
            </a:extLst>
          </p:cNvPr>
          <p:cNvGrpSpPr/>
          <p:nvPr/>
        </p:nvGrpSpPr>
        <p:grpSpPr>
          <a:xfrm>
            <a:off x="5249128" y="2999642"/>
            <a:ext cx="1300337" cy="302840"/>
            <a:chOff x="2399056" y="4969113"/>
            <a:chExt cx="1300337" cy="302840"/>
          </a:xfrm>
        </p:grpSpPr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20BEA3DD-84E5-D6EF-D8FD-EBADBCC3248E}"/>
                </a:ext>
              </a:extLst>
            </p:cNvPr>
            <p:cNvSpPr txBox="1"/>
            <p:nvPr/>
          </p:nvSpPr>
          <p:spPr>
            <a:xfrm>
              <a:off x="2601114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145,000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21" name="テキスト ボックス 220">
              <a:extLst>
                <a:ext uri="{FF2B5EF4-FFF2-40B4-BE49-F238E27FC236}">
                  <a16:creationId xmlns:a16="http://schemas.microsoft.com/office/drawing/2014/main" id="{D6AAE299-2A16-DF9B-D72C-B7833518E4A9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grpSp>
        <p:nvGrpSpPr>
          <p:cNvPr id="232" name="グループ化 231">
            <a:extLst>
              <a:ext uri="{FF2B5EF4-FFF2-40B4-BE49-F238E27FC236}">
                <a16:creationId xmlns:a16="http://schemas.microsoft.com/office/drawing/2014/main" id="{5637D88D-35E3-5584-BE42-21E698A64A35}"/>
              </a:ext>
            </a:extLst>
          </p:cNvPr>
          <p:cNvGrpSpPr/>
          <p:nvPr/>
        </p:nvGrpSpPr>
        <p:grpSpPr>
          <a:xfrm>
            <a:off x="5249128" y="3461063"/>
            <a:ext cx="1300337" cy="302840"/>
            <a:chOff x="2399056" y="4969113"/>
            <a:chExt cx="1300337" cy="302840"/>
          </a:xfrm>
        </p:grpSpPr>
        <p:sp>
          <p:nvSpPr>
            <p:cNvPr id="233" name="テキスト ボックス 232">
              <a:extLst>
                <a:ext uri="{FF2B5EF4-FFF2-40B4-BE49-F238E27FC236}">
                  <a16:creationId xmlns:a16="http://schemas.microsoft.com/office/drawing/2014/main" id="{EFD8C2FF-E813-4754-0857-1185C4540B07}"/>
                </a:ext>
              </a:extLst>
            </p:cNvPr>
            <p:cNvSpPr txBox="1"/>
            <p:nvPr/>
          </p:nvSpPr>
          <p:spPr>
            <a:xfrm>
              <a:off x="2601114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121,000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34" name="テキスト ボックス 233">
              <a:extLst>
                <a:ext uri="{FF2B5EF4-FFF2-40B4-BE49-F238E27FC236}">
                  <a16:creationId xmlns:a16="http://schemas.microsoft.com/office/drawing/2014/main" id="{239BE83C-2292-0709-7851-695BA3168D78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grpSp>
        <p:nvGrpSpPr>
          <p:cNvPr id="241" name="グループ化 240">
            <a:extLst>
              <a:ext uri="{FF2B5EF4-FFF2-40B4-BE49-F238E27FC236}">
                <a16:creationId xmlns:a16="http://schemas.microsoft.com/office/drawing/2014/main" id="{3A093C57-E3C2-935F-0F0E-46EA686A50E2}"/>
              </a:ext>
            </a:extLst>
          </p:cNvPr>
          <p:cNvGrpSpPr/>
          <p:nvPr/>
        </p:nvGrpSpPr>
        <p:grpSpPr>
          <a:xfrm>
            <a:off x="5249128" y="3923695"/>
            <a:ext cx="1302595" cy="302840"/>
            <a:chOff x="2399056" y="4969113"/>
            <a:chExt cx="1302595" cy="302840"/>
          </a:xfrm>
        </p:grpSpPr>
        <p:sp>
          <p:nvSpPr>
            <p:cNvPr id="242" name="テキスト ボックス 241">
              <a:extLst>
                <a:ext uri="{FF2B5EF4-FFF2-40B4-BE49-F238E27FC236}">
                  <a16:creationId xmlns:a16="http://schemas.microsoft.com/office/drawing/2014/main" id="{9DC6560E-8162-5A70-8231-705F27504EF4}"/>
                </a:ext>
              </a:extLst>
            </p:cNvPr>
            <p:cNvSpPr txBox="1"/>
            <p:nvPr/>
          </p:nvSpPr>
          <p:spPr>
            <a:xfrm>
              <a:off x="2603372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101,000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43" name="テキスト ボックス 242">
              <a:extLst>
                <a:ext uri="{FF2B5EF4-FFF2-40B4-BE49-F238E27FC236}">
                  <a16:creationId xmlns:a16="http://schemas.microsoft.com/office/drawing/2014/main" id="{49E099DE-50A4-6CEB-9309-F5F9A4C7C1E4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grpSp>
        <p:nvGrpSpPr>
          <p:cNvPr id="244" name="グループ化 243">
            <a:extLst>
              <a:ext uri="{FF2B5EF4-FFF2-40B4-BE49-F238E27FC236}">
                <a16:creationId xmlns:a16="http://schemas.microsoft.com/office/drawing/2014/main" id="{D54AFED7-B9D3-A51F-9F0E-74C04C2C369C}"/>
              </a:ext>
            </a:extLst>
          </p:cNvPr>
          <p:cNvGrpSpPr/>
          <p:nvPr/>
        </p:nvGrpSpPr>
        <p:grpSpPr>
          <a:xfrm>
            <a:off x="5249128" y="4401975"/>
            <a:ext cx="1404841" cy="302840"/>
            <a:chOff x="2399056" y="4969113"/>
            <a:chExt cx="1404841" cy="302840"/>
          </a:xfrm>
        </p:grpSpPr>
        <p:sp>
          <p:nvSpPr>
            <p:cNvPr id="245" name="テキスト ボックス 244">
              <a:extLst>
                <a:ext uri="{FF2B5EF4-FFF2-40B4-BE49-F238E27FC236}">
                  <a16:creationId xmlns:a16="http://schemas.microsoft.com/office/drawing/2014/main" id="{3D8D4F22-5BAD-F89E-F9A9-D8C6397F151C}"/>
                </a:ext>
              </a:extLst>
            </p:cNvPr>
            <p:cNvSpPr txBox="1"/>
            <p:nvPr/>
          </p:nvSpPr>
          <p:spPr>
            <a:xfrm>
              <a:off x="2705618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94,000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46" name="テキスト ボックス 245">
              <a:extLst>
                <a:ext uri="{FF2B5EF4-FFF2-40B4-BE49-F238E27FC236}">
                  <a16:creationId xmlns:a16="http://schemas.microsoft.com/office/drawing/2014/main" id="{3DBD63BA-5ACA-35D8-CD87-CF18F5BE1207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grpSp>
        <p:nvGrpSpPr>
          <p:cNvPr id="247" name="グループ化 246">
            <a:extLst>
              <a:ext uri="{FF2B5EF4-FFF2-40B4-BE49-F238E27FC236}">
                <a16:creationId xmlns:a16="http://schemas.microsoft.com/office/drawing/2014/main" id="{060554F1-5F1F-ADD5-AFC6-803245F05D5F}"/>
              </a:ext>
            </a:extLst>
          </p:cNvPr>
          <p:cNvGrpSpPr/>
          <p:nvPr/>
        </p:nvGrpSpPr>
        <p:grpSpPr>
          <a:xfrm>
            <a:off x="5249128" y="4879357"/>
            <a:ext cx="1300337" cy="302840"/>
            <a:chOff x="2399056" y="4969113"/>
            <a:chExt cx="1300337" cy="302840"/>
          </a:xfrm>
        </p:grpSpPr>
        <p:sp>
          <p:nvSpPr>
            <p:cNvPr id="248" name="テキスト ボックス 247">
              <a:extLst>
                <a:ext uri="{FF2B5EF4-FFF2-40B4-BE49-F238E27FC236}">
                  <a16:creationId xmlns:a16="http://schemas.microsoft.com/office/drawing/2014/main" id="{A1047CE8-E0B6-6056-61A0-6A6AE52F033E}"/>
                </a:ext>
              </a:extLst>
            </p:cNvPr>
            <p:cNvSpPr txBox="1"/>
            <p:nvPr/>
          </p:nvSpPr>
          <p:spPr>
            <a:xfrm>
              <a:off x="2601114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133,000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49" name="テキスト ボックス 248">
              <a:extLst>
                <a:ext uri="{FF2B5EF4-FFF2-40B4-BE49-F238E27FC236}">
                  <a16:creationId xmlns:a16="http://schemas.microsoft.com/office/drawing/2014/main" id="{09B2E37C-0956-04EA-23AF-F8F7E9D140E7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sp>
        <p:nvSpPr>
          <p:cNvPr id="253" name="正方形/長方形 252">
            <a:extLst>
              <a:ext uri="{FF2B5EF4-FFF2-40B4-BE49-F238E27FC236}">
                <a16:creationId xmlns:a16="http://schemas.microsoft.com/office/drawing/2014/main" id="{82F44E19-D27C-DDDF-FBB8-64AC9D348F86}"/>
              </a:ext>
            </a:extLst>
          </p:cNvPr>
          <p:cNvSpPr/>
          <p:nvPr/>
        </p:nvSpPr>
        <p:spPr>
          <a:xfrm>
            <a:off x="5749717" y="4767361"/>
            <a:ext cx="257510" cy="92333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0" lang="ja-JP" altLang="en-US" sz="6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cxnSp>
        <p:nvCxnSpPr>
          <p:cNvPr id="254" name="直線コネクタ 253">
            <a:extLst>
              <a:ext uri="{FF2B5EF4-FFF2-40B4-BE49-F238E27FC236}">
                <a16:creationId xmlns:a16="http://schemas.microsoft.com/office/drawing/2014/main" id="{D2991CFC-2396-BE58-21CD-9ADF2784E375}"/>
              </a:ext>
            </a:extLst>
          </p:cNvPr>
          <p:cNvCxnSpPr>
            <a:cxnSpLocks/>
          </p:cNvCxnSpPr>
          <p:nvPr/>
        </p:nvCxnSpPr>
        <p:spPr>
          <a:xfrm>
            <a:off x="6846207" y="4813930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5" name="グループ化 254">
            <a:extLst>
              <a:ext uri="{FF2B5EF4-FFF2-40B4-BE49-F238E27FC236}">
                <a16:creationId xmlns:a16="http://schemas.microsoft.com/office/drawing/2014/main" id="{0520CA7D-87BC-B6F2-0F98-B1C48E30AD0A}"/>
              </a:ext>
            </a:extLst>
          </p:cNvPr>
          <p:cNvGrpSpPr/>
          <p:nvPr/>
        </p:nvGrpSpPr>
        <p:grpSpPr>
          <a:xfrm>
            <a:off x="7609153" y="2999642"/>
            <a:ext cx="1300337" cy="302840"/>
            <a:chOff x="2399056" y="4969113"/>
            <a:chExt cx="1300337" cy="302840"/>
          </a:xfrm>
        </p:grpSpPr>
        <p:sp>
          <p:nvSpPr>
            <p:cNvPr id="256" name="テキスト ボックス 255">
              <a:extLst>
                <a:ext uri="{FF2B5EF4-FFF2-40B4-BE49-F238E27FC236}">
                  <a16:creationId xmlns:a16="http://schemas.microsoft.com/office/drawing/2014/main" id="{A1D1382A-42B3-C254-B530-2B526AD9F3CF}"/>
                </a:ext>
              </a:extLst>
            </p:cNvPr>
            <p:cNvSpPr txBox="1"/>
            <p:nvPr/>
          </p:nvSpPr>
          <p:spPr>
            <a:xfrm>
              <a:off x="2601114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dirty="0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152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57" name="テキスト ボックス 256">
              <a:extLst>
                <a:ext uri="{FF2B5EF4-FFF2-40B4-BE49-F238E27FC236}">
                  <a16:creationId xmlns:a16="http://schemas.microsoft.com/office/drawing/2014/main" id="{BE2D527A-F5AD-0893-975F-34ABB18E078B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grpSp>
        <p:nvGrpSpPr>
          <p:cNvPr id="267" name="グループ化 266">
            <a:extLst>
              <a:ext uri="{FF2B5EF4-FFF2-40B4-BE49-F238E27FC236}">
                <a16:creationId xmlns:a16="http://schemas.microsoft.com/office/drawing/2014/main" id="{4788D422-3F52-B8D7-AE03-DFBA4CEC1A12}"/>
              </a:ext>
            </a:extLst>
          </p:cNvPr>
          <p:cNvGrpSpPr/>
          <p:nvPr/>
        </p:nvGrpSpPr>
        <p:grpSpPr>
          <a:xfrm>
            <a:off x="7609153" y="3461063"/>
            <a:ext cx="1300337" cy="302840"/>
            <a:chOff x="2399056" y="4969113"/>
            <a:chExt cx="1300337" cy="302840"/>
          </a:xfrm>
        </p:grpSpPr>
        <p:sp>
          <p:nvSpPr>
            <p:cNvPr id="268" name="テキスト ボックス 267">
              <a:extLst>
                <a:ext uri="{FF2B5EF4-FFF2-40B4-BE49-F238E27FC236}">
                  <a16:creationId xmlns:a16="http://schemas.microsoft.com/office/drawing/2014/main" id="{F13E749E-82CC-B8B1-1FF1-44809AE91E1E}"/>
                </a:ext>
              </a:extLst>
            </p:cNvPr>
            <p:cNvSpPr txBox="1"/>
            <p:nvPr/>
          </p:nvSpPr>
          <p:spPr>
            <a:xfrm>
              <a:off x="2601114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127,000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69" name="テキスト ボックス 268">
              <a:extLst>
                <a:ext uri="{FF2B5EF4-FFF2-40B4-BE49-F238E27FC236}">
                  <a16:creationId xmlns:a16="http://schemas.microsoft.com/office/drawing/2014/main" id="{D7DB3202-AEB2-33FE-002A-8A815702743C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grpSp>
        <p:nvGrpSpPr>
          <p:cNvPr id="275" name="グループ化 274">
            <a:extLst>
              <a:ext uri="{FF2B5EF4-FFF2-40B4-BE49-F238E27FC236}">
                <a16:creationId xmlns:a16="http://schemas.microsoft.com/office/drawing/2014/main" id="{4DA7D3C8-9E3C-6134-3B4F-040222AFAC12}"/>
              </a:ext>
            </a:extLst>
          </p:cNvPr>
          <p:cNvGrpSpPr/>
          <p:nvPr/>
        </p:nvGrpSpPr>
        <p:grpSpPr>
          <a:xfrm>
            <a:off x="7609153" y="3923695"/>
            <a:ext cx="1300337" cy="302840"/>
            <a:chOff x="2399056" y="4969113"/>
            <a:chExt cx="1300337" cy="302840"/>
          </a:xfrm>
        </p:grpSpPr>
        <p:sp>
          <p:nvSpPr>
            <p:cNvPr id="276" name="テキスト ボックス 275">
              <a:extLst>
                <a:ext uri="{FF2B5EF4-FFF2-40B4-BE49-F238E27FC236}">
                  <a16:creationId xmlns:a16="http://schemas.microsoft.com/office/drawing/2014/main" id="{8BCB3687-7888-873A-D910-025E133A7D43}"/>
                </a:ext>
              </a:extLst>
            </p:cNvPr>
            <p:cNvSpPr txBox="1"/>
            <p:nvPr/>
          </p:nvSpPr>
          <p:spPr>
            <a:xfrm>
              <a:off x="2601114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105,000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77" name="テキスト ボックス 276">
              <a:extLst>
                <a:ext uri="{FF2B5EF4-FFF2-40B4-BE49-F238E27FC236}">
                  <a16:creationId xmlns:a16="http://schemas.microsoft.com/office/drawing/2014/main" id="{E6978915-AFB5-2D10-C0E6-1F697A6249DF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grpSp>
        <p:nvGrpSpPr>
          <p:cNvPr id="278" name="グループ化 277">
            <a:extLst>
              <a:ext uri="{FF2B5EF4-FFF2-40B4-BE49-F238E27FC236}">
                <a16:creationId xmlns:a16="http://schemas.microsoft.com/office/drawing/2014/main" id="{B58A6B5F-B49B-B11B-4C67-4B422651D167}"/>
              </a:ext>
            </a:extLst>
          </p:cNvPr>
          <p:cNvGrpSpPr/>
          <p:nvPr/>
        </p:nvGrpSpPr>
        <p:grpSpPr>
          <a:xfrm>
            <a:off x="7609153" y="4401975"/>
            <a:ext cx="1403704" cy="302840"/>
            <a:chOff x="2399056" y="4969113"/>
            <a:chExt cx="1403704" cy="302840"/>
          </a:xfrm>
        </p:grpSpPr>
        <p:sp>
          <p:nvSpPr>
            <p:cNvPr id="282" name="テキスト ボックス 281">
              <a:extLst>
                <a:ext uri="{FF2B5EF4-FFF2-40B4-BE49-F238E27FC236}">
                  <a16:creationId xmlns:a16="http://schemas.microsoft.com/office/drawing/2014/main" id="{B7A9101B-DC74-DACE-7537-7C1480B7CA1A}"/>
                </a:ext>
              </a:extLst>
            </p:cNvPr>
            <p:cNvSpPr txBox="1"/>
            <p:nvPr/>
          </p:nvSpPr>
          <p:spPr>
            <a:xfrm>
              <a:off x="2704481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dirty="0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99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84" name="テキスト ボックス 283">
              <a:extLst>
                <a:ext uri="{FF2B5EF4-FFF2-40B4-BE49-F238E27FC236}">
                  <a16:creationId xmlns:a16="http://schemas.microsoft.com/office/drawing/2014/main" id="{7726EAD6-21C5-3FA1-16CC-0980CB481B1C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grpSp>
        <p:nvGrpSpPr>
          <p:cNvPr id="285" name="グループ化 284">
            <a:extLst>
              <a:ext uri="{FF2B5EF4-FFF2-40B4-BE49-F238E27FC236}">
                <a16:creationId xmlns:a16="http://schemas.microsoft.com/office/drawing/2014/main" id="{2B4DD247-B381-BB05-F45A-AEE1130F5FAB}"/>
              </a:ext>
            </a:extLst>
          </p:cNvPr>
          <p:cNvGrpSpPr/>
          <p:nvPr/>
        </p:nvGrpSpPr>
        <p:grpSpPr>
          <a:xfrm>
            <a:off x="7609153" y="4879357"/>
            <a:ext cx="1300337" cy="302840"/>
            <a:chOff x="2399056" y="4969113"/>
            <a:chExt cx="1300337" cy="302840"/>
          </a:xfrm>
        </p:grpSpPr>
        <p:sp>
          <p:nvSpPr>
            <p:cNvPr id="286" name="テキスト ボックス 285">
              <a:extLst>
                <a:ext uri="{FF2B5EF4-FFF2-40B4-BE49-F238E27FC236}">
                  <a16:creationId xmlns:a16="http://schemas.microsoft.com/office/drawing/2014/main" id="{46882BBF-DD4F-57C9-E8D2-08E8BDE84DEB}"/>
                </a:ext>
              </a:extLst>
            </p:cNvPr>
            <p:cNvSpPr txBox="1"/>
            <p:nvPr/>
          </p:nvSpPr>
          <p:spPr>
            <a:xfrm>
              <a:off x="2601114" y="4969113"/>
              <a:ext cx="1098279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139,000</a:t>
              </a:r>
              <a:r>
                <a:rPr kumimoji="1" lang="ja-JP" alt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回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87" name="テキスト ボックス 286">
              <a:extLst>
                <a:ext uri="{FF2B5EF4-FFF2-40B4-BE49-F238E27FC236}">
                  <a16:creationId xmlns:a16="http://schemas.microsoft.com/office/drawing/2014/main" id="{5D20CD07-E894-084C-ED00-C9FE6F104E11}"/>
                </a:ext>
              </a:extLst>
            </p:cNvPr>
            <p:cNvSpPr txBox="1"/>
            <p:nvPr/>
          </p:nvSpPr>
          <p:spPr>
            <a:xfrm>
              <a:off x="2399056" y="4999570"/>
              <a:ext cx="5191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掲載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保証</a:t>
              </a:r>
              <a:endPara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</p:grpSp>
      <p:sp>
        <p:nvSpPr>
          <p:cNvPr id="291" name="正方形/長方形 290">
            <a:extLst>
              <a:ext uri="{FF2B5EF4-FFF2-40B4-BE49-F238E27FC236}">
                <a16:creationId xmlns:a16="http://schemas.microsoft.com/office/drawing/2014/main" id="{F99D0398-BB6B-D7BB-2386-ED96DC59F7CD}"/>
              </a:ext>
            </a:extLst>
          </p:cNvPr>
          <p:cNvSpPr/>
          <p:nvPr/>
        </p:nvSpPr>
        <p:spPr>
          <a:xfrm>
            <a:off x="8109742" y="4767361"/>
            <a:ext cx="257510" cy="92333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0" lang="ja-JP" altLang="en-US" sz="6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BA7BEA9F-D7F8-F6E3-B1E0-BB0D5A511231}"/>
              </a:ext>
            </a:extLst>
          </p:cNvPr>
          <p:cNvSpPr/>
          <p:nvPr/>
        </p:nvSpPr>
        <p:spPr>
          <a:xfrm>
            <a:off x="3959333" y="5790044"/>
            <a:ext cx="3182264" cy="546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17571971-B6FA-4BF3-7DF4-7F90D4EF6C09}"/>
              </a:ext>
            </a:extLst>
          </p:cNvPr>
          <p:cNvSpPr txBox="1"/>
          <p:nvPr/>
        </p:nvSpPr>
        <p:spPr>
          <a:xfrm>
            <a:off x="3404259" y="5687755"/>
            <a:ext cx="429241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700" b="1">
                <a:latin typeface="Meiryo" panose="020B0604030504040204" pitchFamily="34" charset="-128"/>
                <a:ea typeface="Meiryo" panose="020B0604030504040204" pitchFamily="34" charset="-128"/>
              </a:rPr>
              <a:t>　詳細のセグメント項目は別紙「セグメント項目一覧表」をご確認ください</a:t>
            </a:r>
            <a:endParaRPr kumimoji="1" lang="en-US" altLang="ja-JP" sz="700" b="1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5" name="角丸四角形 294">
            <a:extLst>
              <a:ext uri="{FF2B5EF4-FFF2-40B4-BE49-F238E27FC236}">
                <a16:creationId xmlns:a16="http://schemas.microsoft.com/office/drawing/2014/main" id="{28613916-1421-4B6D-C76E-720FD46C5F9A}"/>
              </a:ext>
            </a:extLst>
          </p:cNvPr>
          <p:cNvSpPr/>
          <p:nvPr/>
        </p:nvSpPr>
        <p:spPr>
          <a:xfrm>
            <a:off x="4445422" y="3097251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角丸四角形 295">
            <a:extLst>
              <a:ext uri="{FF2B5EF4-FFF2-40B4-BE49-F238E27FC236}">
                <a16:creationId xmlns:a16="http://schemas.microsoft.com/office/drawing/2014/main" id="{E1873B99-14A8-7C44-E590-16613C5575F1}"/>
              </a:ext>
            </a:extLst>
          </p:cNvPr>
          <p:cNvSpPr/>
          <p:nvPr/>
        </p:nvSpPr>
        <p:spPr>
          <a:xfrm>
            <a:off x="4445422" y="3507758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角丸四角形 296">
            <a:extLst>
              <a:ext uri="{FF2B5EF4-FFF2-40B4-BE49-F238E27FC236}">
                <a16:creationId xmlns:a16="http://schemas.microsoft.com/office/drawing/2014/main" id="{2E5630FC-60D0-5A46-F559-7320E05D53C6}"/>
              </a:ext>
            </a:extLst>
          </p:cNvPr>
          <p:cNvSpPr/>
          <p:nvPr/>
        </p:nvSpPr>
        <p:spPr>
          <a:xfrm>
            <a:off x="4445422" y="3971282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角丸四角形 297">
            <a:extLst>
              <a:ext uri="{FF2B5EF4-FFF2-40B4-BE49-F238E27FC236}">
                <a16:creationId xmlns:a16="http://schemas.microsoft.com/office/drawing/2014/main" id="{9AD4B407-8731-C2AA-E54B-B70248F2D000}"/>
              </a:ext>
            </a:extLst>
          </p:cNvPr>
          <p:cNvSpPr/>
          <p:nvPr/>
        </p:nvSpPr>
        <p:spPr>
          <a:xfrm>
            <a:off x="4445422" y="4452979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角丸四角形 298">
            <a:extLst>
              <a:ext uri="{FF2B5EF4-FFF2-40B4-BE49-F238E27FC236}">
                <a16:creationId xmlns:a16="http://schemas.microsoft.com/office/drawing/2014/main" id="{727479D2-C17C-34C0-1A31-8C26550558B1}"/>
              </a:ext>
            </a:extLst>
          </p:cNvPr>
          <p:cNvSpPr/>
          <p:nvPr/>
        </p:nvSpPr>
        <p:spPr>
          <a:xfrm>
            <a:off x="4445422" y="4916066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正方形/長方形 299">
            <a:extLst>
              <a:ext uri="{FF2B5EF4-FFF2-40B4-BE49-F238E27FC236}">
                <a16:creationId xmlns:a16="http://schemas.microsoft.com/office/drawing/2014/main" id="{B123D3DE-E68D-1DE4-F409-91F3062C98C7}"/>
              </a:ext>
            </a:extLst>
          </p:cNvPr>
          <p:cNvSpPr/>
          <p:nvPr/>
        </p:nvSpPr>
        <p:spPr>
          <a:xfrm>
            <a:off x="4427496" y="3092407"/>
            <a:ext cx="765380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ターゲティングなし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01" name="正方形/長方形 300">
            <a:extLst>
              <a:ext uri="{FF2B5EF4-FFF2-40B4-BE49-F238E27FC236}">
                <a16:creationId xmlns:a16="http://schemas.microsoft.com/office/drawing/2014/main" id="{67AE0A7F-25C1-601D-6B1E-7F900969298E}"/>
              </a:ext>
            </a:extLst>
          </p:cNvPr>
          <p:cNvSpPr/>
          <p:nvPr/>
        </p:nvSpPr>
        <p:spPr>
          <a:xfrm>
            <a:off x="4427496" y="3497327"/>
            <a:ext cx="765380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性別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or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年代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指定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11BAB929-0484-88B5-6E0E-4B218B3A37DE}"/>
              </a:ext>
            </a:extLst>
          </p:cNvPr>
          <p:cNvSpPr/>
          <p:nvPr/>
        </p:nvSpPr>
        <p:spPr>
          <a:xfrm>
            <a:off x="4427496" y="3959961"/>
            <a:ext cx="765380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性別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+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年代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指定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04" name="正方形/長方形 303">
            <a:extLst>
              <a:ext uri="{FF2B5EF4-FFF2-40B4-BE49-F238E27FC236}">
                <a16:creationId xmlns:a16="http://schemas.microsoft.com/office/drawing/2014/main" id="{74BAF1E5-F055-577C-2FE3-06CF7F90F7E5}"/>
              </a:ext>
            </a:extLst>
          </p:cNvPr>
          <p:cNvSpPr/>
          <p:nvPr/>
        </p:nvSpPr>
        <p:spPr>
          <a:xfrm>
            <a:off x="4408678" y="4445676"/>
            <a:ext cx="803016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性別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+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年代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+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属性指定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cxnSp>
        <p:nvCxnSpPr>
          <p:cNvPr id="305" name="直線コネクタ 304">
            <a:extLst>
              <a:ext uri="{FF2B5EF4-FFF2-40B4-BE49-F238E27FC236}">
                <a16:creationId xmlns:a16="http://schemas.microsoft.com/office/drawing/2014/main" id="{F78B218F-D492-5F3A-DFD2-BC19F4AFFBD9}"/>
              </a:ext>
            </a:extLst>
          </p:cNvPr>
          <p:cNvCxnSpPr>
            <a:cxnSpLocks/>
          </p:cNvCxnSpPr>
          <p:nvPr/>
        </p:nvCxnSpPr>
        <p:spPr>
          <a:xfrm>
            <a:off x="5205033" y="3379846"/>
            <a:ext cx="1251863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直線コネクタ 305">
            <a:extLst>
              <a:ext uri="{FF2B5EF4-FFF2-40B4-BE49-F238E27FC236}">
                <a16:creationId xmlns:a16="http://schemas.microsoft.com/office/drawing/2014/main" id="{BF81E779-1F4B-3283-81CD-C868AFE7EBC7}"/>
              </a:ext>
            </a:extLst>
          </p:cNvPr>
          <p:cNvCxnSpPr>
            <a:cxnSpLocks/>
          </p:cNvCxnSpPr>
          <p:nvPr/>
        </p:nvCxnSpPr>
        <p:spPr>
          <a:xfrm>
            <a:off x="5205033" y="3837687"/>
            <a:ext cx="1251863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直線コネクタ 306">
            <a:extLst>
              <a:ext uri="{FF2B5EF4-FFF2-40B4-BE49-F238E27FC236}">
                <a16:creationId xmlns:a16="http://schemas.microsoft.com/office/drawing/2014/main" id="{EFF097A8-2966-5048-DAA8-AA03F1531969}"/>
              </a:ext>
            </a:extLst>
          </p:cNvPr>
          <p:cNvCxnSpPr>
            <a:cxnSpLocks/>
          </p:cNvCxnSpPr>
          <p:nvPr/>
        </p:nvCxnSpPr>
        <p:spPr>
          <a:xfrm>
            <a:off x="5205033" y="4295528"/>
            <a:ext cx="1251863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正方形/長方形 307">
            <a:extLst>
              <a:ext uri="{FF2B5EF4-FFF2-40B4-BE49-F238E27FC236}">
                <a16:creationId xmlns:a16="http://schemas.microsoft.com/office/drawing/2014/main" id="{9D8CA83E-EF65-950A-184A-7CA3BD5467D4}"/>
              </a:ext>
            </a:extLst>
          </p:cNvPr>
          <p:cNvSpPr/>
          <p:nvPr/>
        </p:nvSpPr>
        <p:spPr>
          <a:xfrm>
            <a:off x="5697981" y="3333232"/>
            <a:ext cx="257510" cy="92333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0" lang="ja-JP" altLang="en-US" sz="6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09" name="正方形/長方形 308">
            <a:extLst>
              <a:ext uri="{FF2B5EF4-FFF2-40B4-BE49-F238E27FC236}">
                <a16:creationId xmlns:a16="http://schemas.microsoft.com/office/drawing/2014/main" id="{91974A79-428D-A6A0-AC51-5799BE7FA8AC}"/>
              </a:ext>
            </a:extLst>
          </p:cNvPr>
          <p:cNvSpPr/>
          <p:nvPr/>
        </p:nvSpPr>
        <p:spPr>
          <a:xfrm>
            <a:off x="4427496" y="4908673"/>
            <a:ext cx="765380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ターゲティングなし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0" name="正方形/長方形 309">
            <a:extLst>
              <a:ext uri="{FF2B5EF4-FFF2-40B4-BE49-F238E27FC236}">
                <a16:creationId xmlns:a16="http://schemas.microsoft.com/office/drawing/2014/main" id="{497703ED-CA3D-6A55-8720-9F2C86F5B82E}"/>
              </a:ext>
            </a:extLst>
          </p:cNvPr>
          <p:cNvSpPr/>
          <p:nvPr/>
        </p:nvSpPr>
        <p:spPr>
          <a:xfrm>
            <a:off x="5697981" y="3791833"/>
            <a:ext cx="257510" cy="92333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0" lang="ja-JP" altLang="en-US" sz="6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E7292D5B-3840-05C0-7D8F-51141C4C8FB4}"/>
              </a:ext>
            </a:extLst>
          </p:cNvPr>
          <p:cNvSpPr/>
          <p:nvPr/>
        </p:nvSpPr>
        <p:spPr>
          <a:xfrm>
            <a:off x="5697981" y="4254420"/>
            <a:ext cx="257510" cy="92333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0" lang="ja-JP" altLang="en-US" sz="6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3" name="角丸四角形 312">
            <a:extLst>
              <a:ext uri="{FF2B5EF4-FFF2-40B4-BE49-F238E27FC236}">
                <a16:creationId xmlns:a16="http://schemas.microsoft.com/office/drawing/2014/main" id="{19B6DD59-24AC-E985-AB9D-A5ED63DC74EC}"/>
              </a:ext>
            </a:extLst>
          </p:cNvPr>
          <p:cNvSpPr/>
          <p:nvPr/>
        </p:nvSpPr>
        <p:spPr>
          <a:xfrm>
            <a:off x="6839910" y="3097251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角丸四角形 313">
            <a:extLst>
              <a:ext uri="{FF2B5EF4-FFF2-40B4-BE49-F238E27FC236}">
                <a16:creationId xmlns:a16="http://schemas.microsoft.com/office/drawing/2014/main" id="{1F611BFE-CB91-1F1A-AA37-8288CC7AC6F1}"/>
              </a:ext>
            </a:extLst>
          </p:cNvPr>
          <p:cNvSpPr/>
          <p:nvPr/>
        </p:nvSpPr>
        <p:spPr>
          <a:xfrm>
            <a:off x="6839910" y="3507758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角丸四角形 314">
            <a:extLst>
              <a:ext uri="{FF2B5EF4-FFF2-40B4-BE49-F238E27FC236}">
                <a16:creationId xmlns:a16="http://schemas.microsoft.com/office/drawing/2014/main" id="{3BD71099-AC33-4690-B42A-A9FC0E714CE4}"/>
              </a:ext>
            </a:extLst>
          </p:cNvPr>
          <p:cNvSpPr/>
          <p:nvPr/>
        </p:nvSpPr>
        <p:spPr>
          <a:xfrm>
            <a:off x="6839910" y="3971282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角丸四角形 315">
            <a:extLst>
              <a:ext uri="{FF2B5EF4-FFF2-40B4-BE49-F238E27FC236}">
                <a16:creationId xmlns:a16="http://schemas.microsoft.com/office/drawing/2014/main" id="{1396645B-1D50-D979-2CBC-490DAED0E57C}"/>
              </a:ext>
            </a:extLst>
          </p:cNvPr>
          <p:cNvSpPr/>
          <p:nvPr/>
        </p:nvSpPr>
        <p:spPr>
          <a:xfrm>
            <a:off x="6839910" y="4452979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角丸四角形 316">
            <a:extLst>
              <a:ext uri="{FF2B5EF4-FFF2-40B4-BE49-F238E27FC236}">
                <a16:creationId xmlns:a16="http://schemas.microsoft.com/office/drawing/2014/main" id="{914D7EFC-DE7C-E70A-FBBF-376014AA5254}"/>
              </a:ext>
            </a:extLst>
          </p:cNvPr>
          <p:cNvSpPr/>
          <p:nvPr/>
        </p:nvSpPr>
        <p:spPr>
          <a:xfrm>
            <a:off x="6839910" y="4916066"/>
            <a:ext cx="724128" cy="1843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正方形/長方形 317">
            <a:extLst>
              <a:ext uri="{FF2B5EF4-FFF2-40B4-BE49-F238E27FC236}">
                <a16:creationId xmlns:a16="http://schemas.microsoft.com/office/drawing/2014/main" id="{6D417B98-D94E-D23E-8E59-DB432C7066D6}"/>
              </a:ext>
            </a:extLst>
          </p:cNvPr>
          <p:cNvSpPr/>
          <p:nvPr/>
        </p:nvSpPr>
        <p:spPr>
          <a:xfrm>
            <a:off x="6821984" y="3092407"/>
            <a:ext cx="765380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ターゲティングなし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9" name="正方形/長方形 318">
            <a:extLst>
              <a:ext uri="{FF2B5EF4-FFF2-40B4-BE49-F238E27FC236}">
                <a16:creationId xmlns:a16="http://schemas.microsoft.com/office/drawing/2014/main" id="{5B274926-FB94-1BF5-5B25-202C30C01B7D}"/>
              </a:ext>
            </a:extLst>
          </p:cNvPr>
          <p:cNvSpPr/>
          <p:nvPr/>
        </p:nvSpPr>
        <p:spPr>
          <a:xfrm>
            <a:off x="6821984" y="3497327"/>
            <a:ext cx="765380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性別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or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年代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指定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22" name="正方形/長方形 321">
            <a:extLst>
              <a:ext uri="{FF2B5EF4-FFF2-40B4-BE49-F238E27FC236}">
                <a16:creationId xmlns:a16="http://schemas.microsoft.com/office/drawing/2014/main" id="{EB03A0E6-5008-8356-ABAB-1462CD946201}"/>
              </a:ext>
            </a:extLst>
          </p:cNvPr>
          <p:cNvSpPr/>
          <p:nvPr/>
        </p:nvSpPr>
        <p:spPr>
          <a:xfrm>
            <a:off x="6821984" y="3959961"/>
            <a:ext cx="765380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性別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+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年代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指定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23" name="正方形/長方形 322">
            <a:extLst>
              <a:ext uri="{FF2B5EF4-FFF2-40B4-BE49-F238E27FC236}">
                <a16:creationId xmlns:a16="http://schemas.microsoft.com/office/drawing/2014/main" id="{5B6B2B83-2BDD-3B3E-8739-E5491A84F02E}"/>
              </a:ext>
            </a:extLst>
          </p:cNvPr>
          <p:cNvSpPr/>
          <p:nvPr/>
        </p:nvSpPr>
        <p:spPr>
          <a:xfrm>
            <a:off x="6803166" y="4445676"/>
            <a:ext cx="803016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性別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+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年代</a:t>
            </a:r>
            <a:r>
              <a:rPr kumimoji="0" lang="en-US" altLang="ja-JP" sz="5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+</a:t>
            </a: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属性指定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cxnSp>
        <p:nvCxnSpPr>
          <p:cNvPr id="324" name="直線コネクタ 323">
            <a:extLst>
              <a:ext uri="{FF2B5EF4-FFF2-40B4-BE49-F238E27FC236}">
                <a16:creationId xmlns:a16="http://schemas.microsoft.com/office/drawing/2014/main" id="{FAD334C6-45B2-A32E-E47D-21E533518476}"/>
              </a:ext>
            </a:extLst>
          </p:cNvPr>
          <p:cNvCxnSpPr>
            <a:cxnSpLocks/>
          </p:cNvCxnSpPr>
          <p:nvPr/>
        </p:nvCxnSpPr>
        <p:spPr>
          <a:xfrm>
            <a:off x="7599521" y="3379846"/>
            <a:ext cx="1251863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コネクタ 324">
            <a:extLst>
              <a:ext uri="{FF2B5EF4-FFF2-40B4-BE49-F238E27FC236}">
                <a16:creationId xmlns:a16="http://schemas.microsoft.com/office/drawing/2014/main" id="{B8C535F0-5381-C7F8-9FC0-E47E11D56D02}"/>
              </a:ext>
            </a:extLst>
          </p:cNvPr>
          <p:cNvCxnSpPr>
            <a:cxnSpLocks/>
          </p:cNvCxnSpPr>
          <p:nvPr/>
        </p:nvCxnSpPr>
        <p:spPr>
          <a:xfrm>
            <a:off x="7599521" y="3837687"/>
            <a:ext cx="1251863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直線コネクタ 325">
            <a:extLst>
              <a:ext uri="{FF2B5EF4-FFF2-40B4-BE49-F238E27FC236}">
                <a16:creationId xmlns:a16="http://schemas.microsoft.com/office/drawing/2014/main" id="{CF056B70-6AA1-FD2E-11C9-1A616338A3ED}"/>
              </a:ext>
            </a:extLst>
          </p:cNvPr>
          <p:cNvCxnSpPr>
            <a:cxnSpLocks/>
          </p:cNvCxnSpPr>
          <p:nvPr/>
        </p:nvCxnSpPr>
        <p:spPr>
          <a:xfrm>
            <a:off x="7599521" y="4295528"/>
            <a:ext cx="1251863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正方形/長方形 326">
            <a:extLst>
              <a:ext uri="{FF2B5EF4-FFF2-40B4-BE49-F238E27FC236}">
                <a16:creationId xmlns:a16="http://schemas.microsoft.com/office/drawing/2014/main" id="{21B5A0C4-F215-C26E-BA01-794292671D63}"/>
              </a:ext>
            </a:extLst>
          </p:cNvPr>
          <p:cNvSpPr/>
          <p:nvPr/>
        </p:nvSpPr>
        <p:spPr>
          <a:xfrm>
            <a:off x="8092469" y="3333232"/>
            <a:ext cx="257510" cy="92333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0" lang="ja-JP" altLang="en-US" sz="6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28" name="正方形/長方形 327">
            <a:extLst>
              <a:ext uri="{FF2B5EF4-FFF2-40B4-BE49-F238E27FC236}">
                <a16:creationId xmlns:a16="http://schemas.microsoft.com/office/drawing/2014/main" id="{DC71E9E0-B013-44EC-7350-33FF57BB39EC}"/>
              </a:ext>
            </a:extLst>
          </p:cNvPr>
          <p:cNvSpPr/>
          <p:nvPr/>
        </p:nvSpPr>
        <p:spPr>
          <a:xfrm>
            <a:off x="6821984" y="4908673"/>
            <a:ext cx="765380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" b="0" i="0" u="none" strike="noStrike" kern="1200" cap="none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ターゲティングなし</a:t>
            </a:r>
            <a:endParaRPr kumimoji="0" lang="ja-JP" altLang="en-US" sz="5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29" name="正方形/長方形 328">
            <a:extLst>
              <a:ext uri="{FF2B5EF4-FFF2-40B4-BE49-F238E27FC236}">
                <a16:creationId xmlns:a16="http://schemas.microsoft.com/office/drawing/2014/main" id="{CC642718-3577-7EE1-4F9F-7A513A8C5F53}"/>
              </a:ext>
            </a:extLst>
          </p:cNvPr>
          <p:cNvSpPr/>
          <p:nvPr/>
        </p:nvSpPr>
        <p:spPr>
          <a:xfrm>
            <a:off x="8092469" y="3791833"/>
            <a:ext cx="257510" cy="92333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0" lang="ja-JP" altLang="en-US" sz="6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30" name="正方形/長方形 329">
            <a:extLst>
              <a:ext uri="{FF2B5EF4-FFF2-40B4-BE49-F238E27FC236}">
                <a16:creationId xmlns:a16="http://schemas.microsoft.com/office/drawing/2014/main" id="{02633D83-1F1A-9A55-B79F-D28F1F8EAE19}"/>
              </a:ext>
            </a:extLst>
          </p:cNvPr>
          <p:cNvSpPr/>
          <p:nvPr/>
        </p:nvSpPr>
        <p:spPr>
          <a:xfrm>
            <a:off x="8092469" y="4254420"/>
            <a:ext cx="257510" cy="92333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0" lang="ja-JP" altLang="en-US" sz="6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11BD7F6-34ED-473D-5DCB-121F6868EC51}"/>
              </a:ext>
            </a:extLst>
          </p:cNvPr>
          <p:cNvSpPr txBox="1"/>
          <p:nvPr/>
        </p:nvSpPr>
        <p:spPr>
          <a:xfrm>
            <a:off x="1770711" y="80990"/>
            <a:ext cx="6564113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圧倒的な短納期を実現</a:t>
            </a:r>
            <a:r>
              <a:rPr kumimoji="0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！</a:t>
            </a:r>
            <a:r>
              <a:rPr kumimoji="0" lang="ja-JP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静止画バナー制作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から広告出稿までのオールインワン企画！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2A6DEC3-85DB-F967-487F-DB9AFA4CBA77}"/>
              </a:ext>
            </a:extLst>
          </p:cNvPr>
          <p:cNvSpPr/>
          <p:nvPr/>
        </p:nvSpPr>
        <p:spPr>
          <a:xfrm>
            <a:off x="2245390" y="476718"/>
            <a:ext cx="34323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905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クイック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 </a:t>
            </a:r>
            <a:r>
              <a:rPr kumimoji="0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ヤフーパッケージ</a:t>
            </a:r>
            <a:endParaRPr kumimoji="0" lang="en-US" altLang="ja-JP" sz="20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04DA6E34-562F-C90C-298E-065CDE43E4A4}"/>
              </a:ext>
            </a:extLst>
          </p:cNvPr>
          <p:cNvSpPr/>
          <p:nvPr/>
        </p:nvSpPr>
        <p:spPr>
          <a:xfrm>
            <a:off x="277136" y="470701"/>
            <a:ext cx="1817510" cy="34058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9039D0-E76A-BC1E-7490-C11CB8938C78}"/>
              </a:ext>
            </a:extLst>
          </p:cNvPr>
          <p:cNvSpPr txBox="1"/>
          <p:nvPr/>
        </p:nvSpPr>
        <p:spPr>
          <a:xfrm>
            <a:off x="338081" y="507747"/>
            <a:ext cx="1716972" cy="287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静止画バナー制作無料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!!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E03035-77A6-2E31-A284-AF8ECF79E7C5}"/>
              </a:ext>
            </a:extLst>
          </p:cNvPr>
          <p:cNvSpPr txBox="1"/>
          <p:nvPr/>
        </p:nvSpPr>
        <p:spPr>
          <a:xfrm>
            <a:off x="777242" y="1060036"/>
            <a:ext cx="775320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既存</a:t>
            </a:r>
            <a:r>
              <a:rPr kumimoji="0" lang="ja-JP" altLang="en-US" sz="10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チラシ</a:t>
            </a:r>
            <a:r>
              <a:rPr lang="ja-JP" altLang="en-US" sz="1400" b="1" spc="50" dirty="0">
                <a:solidFill>
                  <a:prstClr val="black"/>
                </a:solidFill>
                <a:latin typeface="Meiryo" charset="-128"/>
                <a:ea typeface="Meiryo" charset="-128"/>
                <a:cs typeface="Meiryo" charset="-128"/>
              </a:rPr>
              <a:t>・パンフレット・</a:t>
            </a:r>
            <a:r>
              <a:rPr lang="en-US" altLang="ja-JP" sz="1400" b="1" spc="50" dirty="0">
                <a:solidFill>
                  <a:prstClr val="black"/>
                </a:solidFill>
                <a:latin typeface="Meiryo" charset="-128"/>
                <a:ea typeface="Meiryo" charset="-128"/>
                <a:cs typeface="Meiryo" charset="-128"/>
              </a:rPr>
              <a:t>WEB</a:t>
            </a:r>
            <a:r>
              <a:rPr lang="ja-JP" altLang="en-US" sz="1400" b="1" spc="50" dirty="0">
                <a:solidFill>
                  <a:prstClr val="black"/>
                </a:solidFill>
                <a:latin typeface="Meiryo" charset="-128"/>
                <a:ea typeface="Meiryo" charset="-128"/>
                <a:cs typeface="Meiryo" charset="-128"/>
              </a:rPr>
              <a:t>サイトデータ</a:t>
            </a:r>
            <a:r>
              <a:rPr kumimoji="0" lang="ja-JP" altLang="en-US" sz="10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などから</a:t>
            </a:r>
            <a:r>
              <a:rPr kumimoji="0" lang="ja-JP" altLang="en-US" sz="1400" b="1" i="0" u="none" strike="noStrike" kern="1200" cap="none" spc="0" normalizeH="0" baseline="0" noProof="0" dirty="0">
                <a:ln w="317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静止画バナー</a:t>
            </a:r>
            <a:r>
              <a:rPr lang="ja-JP" altLang="en-US" sz="1400" b="1" dirty="0">
                <a:ln w="3175">
                  <a:noFill/>
                  <a:prstDash val="solid"/>
                </a:ln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制作</a:t>
            </a:r>
            <a:endParaRPr kumimoji="0" lang="ja-JP" altLang="en-US" sz="1400" b="1" i="0" u="none" strike="noStrike" kern="1200" cap="none" spc="0" normalizeH="0" baseline="0" noProof="0" dirty="0">
              <a:ln w="3175">
                <a:noFill/>
                <a:prstDash val="solid"/>
              </a:ln>
              <a:solidFill>
                <a:srgbClr val="FF0000"/>
              </a:solidFill>
              <a:effectLst/>
              <a:uLnTx/>
              <a:uFillTx/>
              <a:latin typeface="Arial Black" panose="020B0604020202020204" pitchFamily="34" charset="0"/>
              <a:ea typeface="游ゴシック" panose="020B0400000000000000" pitchFamily="50" charset="-128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3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辺形 1">
            <a:extLst>
              <a:ext uri="{FF2B5EF4-FFF2-40B4-BE49-F238E27FC236}">
                <a16:creationId xmlns:a16="http://schemas.microsoft.com/office/drawing/2014/main" id="{65724EB1-434E-DFE8-7C02-C54DAD8A0118}"/>
              </a:ext>
            </a:extLst>
          </p:cNvPr>
          <p:cNvSpPr/>
          <p:nvPr/>
        </p:nvSpPr>
        <p:spPr>
          <a:xfrm>
            <a:off x="197066" y="201588"/>
            <a:ext cx="7790096" cy="347440"/>
          </a:xfrm>
          <a:prstGeom prst="parallelogram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7620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329134F-925F-B94C-9C93-58F42322BC8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6371"/>
          <a:stretch/>
        </p:blipFill>
        <p:spPr>
          <a:xfrm>
            <a:off x="8172223" y="250924"/>
            <a:ext cx="1357574" cy="25099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3F83A9-E755-4842-B828-377BF2A624D2}"/>
              </a:ext>
            </a:extLst>
          </p:cNvPr>
          <p:cNvSpPr txBox="1"/>
          <p:nvPr/>
        </p:nvSpPr>
        <p:spPr>
          <a:xfrm>
            <a:off x="4572000" y="197211"/>
            <a:ext cx="5431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ja-JP" altLang="en-US" sz="1600" b="1" kern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掲載イメージ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40178F9-A39A-F046-90EF-01BEB3CD7C60}"/>
              </a:ext>
            </a:extLst>
          </p:cNvPr>
          <p:cNvCxnSpPr>
            <a:cxnSpLocks/>
          </p:cNvCxnSpPr>
          <p:nvPr/>
        </p:nvCxnSpPr>
        <p:spPr>
          <a:xfrm>
            <a:off x="4459156" y="218225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FAE1F5-AD82-FE45-AADD-ACCC59843615}"/>
              </a:ext>
            </a:extLst>
          </p:cNvPr>
          <p:cNvSpPr txBox="1"/>
          <p:nvPr/>
        </p:nvSpPr>
        <p:spPr>
          <a:xfrm>
            <a:off x="343544" y="237683"/>
            <a:ext cx="4228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905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クイック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ヤフーパッケージ</a:t>
            </a:r>
            <a:endParaRPr kumimoji="0" lang="en-US" altLang="ja-JP" sz="16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051" name="テキスト ボックス 1050">
            <a:extLst>
              <a:ext uri="{FF2B5EF4-FFF2-40B4-BE49-F238E27FC236}">
                <a16:creationId xmlns:a16="http://schemas.microsoft.com/office/drawing/2014/main" id="{AB88DF3D-0FE8-2085-B84F-4B53101D34B6}"/>
              </a:ext>
            </a:extLst>
          </p:cNvPr>
          <p:cNvSpPr txBox="1"/>
          <p:nvPr/>
        </p:nvSpPr>
        <p:spPr>
          <a:xfrm>
            <a:off x="814478" y="934528"/>
            <a:ext cx="7188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●</a:t>
            </a:r>
            <a:r>
              <a:rPr kumimoji="1" lang="ja-JP" altLang="en-US" sz="1400" b="1">
                <a:latin typeface="Meiryo" panose="020B0604030504040204" pitchFamily="34" charset="-128"/>
                <a:ea typeface="Meiryo" panose="020B0604030504040204" pitchFamily="34" charset="-128"/>
              </a:rPr>
              <a:t>　ご予算</a:t>
            </a:r>
            <a:r>
              <a:rPr kumimoji="1" lang="ja-JP" altLang="en-US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にあわせて</a:t>
            </a:r>
            <a:r>
              <a:rPr kumimoji="1" lang="ja-JP" altLang="en-US" sz="2000" b="1" dirty="0">
                <a:highlight>
                  <a:srgbClr val="FFFF00"/>
                </a:highlight>
                <a:latin typeface="Meiryo" panose="020B0604030504040204" pitchFamily="34" charset="-128"/>
                <a:ea typeface="Meiryo" panose="020B0604030504040204" pitchFamily="34" charset="-128"/>
              </a:rPr>
              <a:t>掲載回数の買い増しが可能</a:t>
            </a:r>
            <a:r>
              <a:rPr kumimoji="1" lang="ja-JP" altLang="en-US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です。ご相談ください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!</a:t>
            </a:r>
            <a:endParaRPr kumimoji="1" lang="ja-JP" altLang="en-US" sz="1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" name="テキスト ボックス 392">
            <a:extLst>
              <a:ext uri="{FF2B5EF4-FFF2-40B4-BE49-F238E27FC236}">
                <a16:creationId xmlns:a16="http://schemas.microsoft.com/office/drawing/2014/main" id="{49B676E7-B681-A91E-90B7-4FEDBFB91BF2}"/>
              </a:ext>
            </a:extLst>
          </p:cNvPr>
          <p:cNvSpPr txBox="1"/>
          <p:nvPr/>
        </p:nvSpPr>
        <p:spPr>
          <a:xfrm>
            <a:off x="3187147" y="2415829"/>
            <a:ext cx="3531706" cy="276999"/>
          </a:xfrm>
          <a:prstGeom prst="rect">
            <a:avLst/>
          </a:prstGeom>
          <a:noFill/>
          <a:ln>
            <a:noFill/>
          </a:ln>
        </p:spPr>
        <p:txBody>
          <a:bodyPr wrap="square" anchorCtr="1">
            <a:spAutoFit/>
          </a:bodyPr>
          <a:lstStyle/>
          <a:p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＜広告掲載イメージ＞</a:t>
            </a:r>
            <a:endParaRPr lang="en-US" altLang="ja-JP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E67694C-F5BC-AB0E-F683-30BEE0073586}"/>
              </a:ext>
            </a:extLst>
          </p:cNvPr>
          <p:cNvSpPr txBox="1"/>
          <p:nvPr/>
        </p:nvSpPr>
        <p:spPr>
          <a:xfrm>
            <a:off x="814478" y="1731697"/>
            <a:ext cx="4390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●</a:t>
            </a:r>
            <a:r>
              <a:rPr kumimoji="1" lang="ja-JP" altLang="en-US" sz="1400" b="1"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kumimoji="1" lang="ja-JP" altLang="en-US" sz="2000" b="1">
                <a:highlight>
                  <a:srgbClr val="FFFF00"/>
                </a:highlight>
                <a:latin typeface="Meiryo" panose="020B0604030504040204" pitchFamily="34" charset="-128"/>
                <a:ea typeface="Meiryo" panose="020B0604030504040204" pitchFamily="34" charset="-128"/>
              </a:rPr>
              <a:t>広告掲載イメージ</a:t>
            </a:r>
            <a:r>
              <a:rPr kumimoji="1" lang="ja-JP" altLang="en-US" sz="1400" b="1">
                <a:latin typeface="Meiryo" panose="020B0604030504040204" pitchFamily="34" charset="-128"/>
                <a:ea typeface="Meiryo" panose="020B0604030504040204" pitchFamily="34" charset="-128"/>
              </a:rPr>
              <a:t>は下記参照ください。</a:t>
            </a:r>
            <a:endParaRPr kumimoji="1" lang="ja-JP" altLang="en-US" sz="1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8B952C5-2D98-66D8-C4B3-4CB3B4917559}"/>
              </a:ext>
            </a:extLst>
          </p:cNvPr>
          <p:cNvSpPr txBox="1"/>
          <p:nvPr/>
        </p:nvSpPr>
        <p:spPr>
          <a:xfrm>
            <a:off x="2247476" y="274911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▼</a:t>
            </a:r>
            <a:r>
              <a:rPr kumimoji="1"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14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C7A1987E-F2A6-2BC7-EDBD-86BE5849A35D}"/>
              </a:ext>
            </a:extLst>
          </p:cNvPr>
          <p:cNvGrpSpPr/>
          <p:nvPr/>
        </p:nvGrpSpPr>
        <p:grpSpPr>
          <a:xfrm>
            <a:off x="6775276" y="4357614"/>
            <a:ext cx="1266029" cy="1269541"/>
            <a:chOff x="7241733" y="1270074"/>
            <a:chExt cx="2016626" cy="2022224"/>
          </a:xfrm>
        </p:grpSpPr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A317DE0C-3004-6548-1172-C53DCE1909B9}"/>
                </a:ext>
              </a:extLst>
            </p:cNvPr>
            <p:cNvGrpSpPr/>
            <p:nvPr/>
          </p:nvGrpSpPr>
          <p:grpSpPr>
            <a:xfrm>
              <a:off x="7241733" y="1270074"/>
              <a:ext cx="2016626" cy="2022222"/>
              <a:chOff x="513033" y="432676"/>
              <a:chExt cx="2115990" cy="1989716"/>
            </a:xfrm>
          </p:grpSpPr>
          <p:grpSp>
            <p:nvGrpSpPr>
              <p:cNvPr id="52" name="グループ化 51">
                <a:extLst>
                  <a:ext uri="{FF2B5EF4-FFF2-40B4-BE49-F238E27FC236}">
                    <a16:creationId xmlns:a16="http://schemas.microsoft.com/office/drawing/2014/main" id="{1A8FA96F-9F5B-F79F-1CB4-722E2C070444}"/>
                  </a:ext>
                </a:extLst>
              </p:cNvPr>
              <p:cNvGrpSpPr/>
              <p:nvPr/>
            </p:nvGrpSpPr>
            <p:grpSpPr>
              <a:xfrm>
                <a:off x="513033" y="432676"/>
                <a:ext cx="2115990" cy="1989716"/>
                <a:chOff x="513033" y="446487"/>
                <a:chExt cx="2115990" cy="1989716"/>
              </a:xfrm>
            </p:grpSpPr>
            <p:pic>
              <p:nvPicPr>
                <p:cNvPr id="58" name="図 57">
                  <a:extLst>
                    <a:ext uri="{FF2B5EF4-FFF2-40B4-BE49-F238E27FC236}">
                      <a16:creationId xmlns:a16="http://schemas.microsoft.com/office/drawing/2014/main" id="{12BAF1DB-4833-2C54-27A7-0A7996C201E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>
                  <a:off x="513033" y="446487"/>
                  <a:ext cx="2115990" cy="1989716"/>
                </a:xfrm>
                <a:prstGeom prst="rect">
                  <a:avLst/>
                </a:prstGeom>
              </p:spPr>
            </p:pic>
            <p:pic>
              <p:nvPicPr>
                <p:cNvPr id="59" name="図 58">
                  <a:extLst>
                    <a:ext uri="{FF2B5EF4-FFF2-40B4-BE49-F238E27FC236}">
                      <a16:creationId xmlns:a16="http://schemas.microsoft.com/office/drawing/2014/main" id="{2A4298CF-89CA-06D3-EA70-7C6534C7B9C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31300" y="567291"/>
                  <a:ext cx="1079455" cy="148426"/>
                </a:xfrm>
                <a:prstGeom prst="rect">
                  <a:avLst/>
                </a:prstGeom>
              </p:spPr>
            </p:pic>
          </p:grpSp>
          <p:pic>
            <p:nvPicPr>
              <p:cNvPr id="57" name="図 56">
                <a:extLst>
                  <a:ext uri="{FF2B5EF4-FFF2-40B4-BE49-F238E27FC236}">
                    <a16:creationId xmlns:a16="http://schemas.microsoft.com/office/drawing/2014/main" id="{BF892900-EC77-01B3-039A-0302BCA7672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-603"/>
              <a:stretch/>
            </p:blipFill>
            <p:spPr>
              <a:xfrm>
                <a:off x="654267" y="958607"/>
                <a:ext cx="1843200" cy="1050673"/>
              </a:xfrm>
              <a:prstGeom prst="rect">
                <a:avLst/>
              </a:prstGeom>
            </p:spPr>
          </p:pic>
        </p:grpSp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341A88B8-DB68-A053-1C2B-563DE89018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393106" y="1572570"/>
              <a:ext cx="1713877" cy="248191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E1C95D53-F962-5CA2-8884-84847D07B4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376335" y="2868487"/>
              <a:ext cx="1730648" cy="423811"/>
            </a:xfrm>
            <a:prstGeom prst="rect">
              <a:avLst/>
            </a:prstGeom>
          </p:spPr>
        </p:pic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B47EDB25-3359-EDE2-E554-A313928BC84D}"/>
              </a:ext>
            </a:extLst>
          </p:cNvPr>
          <p:cNvGrpSpPr/>
          <p:nvPr/>
        </p:nvGrpSpPr>
        <p:grpSpPr>
          <a:xfrm>
            <a:off x="1483346" y="3045757"/>
            <a:ext cx="5213217" cy="2762234"/>
            <a:chOff x="2542263" y="3219489"/>
            <a:chExt cx="2399632" cy="1271449"/>
          </a:xfrm>
        </p:grpSpPr>
        <p:sp>
          <p:nvSpPr>
            <p:cNvPr id="1024" name="正方形/長方形 1023">
              <a:extLst>
                <a:ext uri="{FF2B5EF4-FFF2-40B4-BE49-F238E27FC236}">
                  <a16:creationId xmlns:a16="http://schemas.microsoft.com/office/drawing/2014/main" id="{D704FA3D-83F4-9D1C-4005-1B1D4011682D}"/>
                </a:ext>
              </a:extLst>
            </p:cNvPr>
            <p:cNvSpPr/>
            <p:nvPr/>
          </p:nvSpPr>
          <p:spPr>
            <a:xfrm>
              <a:off x="2937484" y="3265313"/>
              <a:ext cx="1642345" cy="10446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7" name="図 1026">
              <a:extLst>
                <a:ext uri="{FF2B5EF4-FFF2-40B4-BE49-F238E27FC236}">
                  <a16:creationId xmlns:a16="http://schemas.microsoft.com/office/drawing/2014/main" id="{45BC424B-AD86-84AF-80C7-7658ACBB1E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345"/>
            <a:stretch/>
          </p:blipFill>
          <p:spPr>
            <a:xfrm>
              <a:off x="2542263" y="3219489"/>
              <a:ext cx="2399632" cy="1271449"/>
            </a:xfrm>
            <a:prstGeom prst="rect">
              <a:avLst/>
            </a:prstGeom>
          </p:spPr>
        </p:pic>
      </p:grpSp>
      <p:sp>
        <p:nvSpPr>
          <p:cNvPr id="1029" name="正方形/長方形 1028">
            <a:extLst>
              <a:ext uri="{FF2B5EF4-FFF2-40B4-BE49-F238E27FC236}">
                <a16:creationId xmlns:a16="http://schemas.microsoft.com/office/drawing/2014/main" id="{EB25327C-F575-5A50-AABC-81951FCD4475}"/>
              </a:ext>
            </a:extLst>
          </p:cNvPr>
          <p:cNvSpPr/>
          <p:nvPr/>
        </p:nvSpPr>
        <p:spPr>
          <a:xfrm>
            <a:off x="6796018" y="4693185"/>
            <a:ext cx="1148095" cy="66790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テキスト ボックス 1029">
            <a:extLst>
              <a:ext uri="{FF2B5EF4-FFF2-40B4-BE49-F238E27FC236}">
                <a16:creationId xmlns:a16="http://schemas.microsoft.com/office/drawing/2014/main" id="{605D0B4D-C168-45C1-CD95-A223A950BC17}"/>
              </a:ext>
            </a:extLst>
          </p:cNvPr>
          <p:cNvSpPr txBox="1"/>
          <p:nvPr/>
        </p:nvSpPr>
        <p:spPr>
          <a:xfrm>
            <a:off x="6736084" y="404077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▼スマホ</a:t>
            </a:r>
          </a:p>
        </p:txBody>
      </p:sp>
      <p:pic>
        <p:nvPicPr>
          <p:cNvPr id="1031" name="図 1030">
            <a:extLst>
              <a:ext uri="{FF2B5EF4-FFF2-40B4-BE49-F238E27FC236}">
                <a16:creationId xmlns:a16="http://schemas.microsoft.com/office/drawing/2014/main" id="{48FD89C4-E590-570F-8C6A-2E66BB7904E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733" y="3207570"/>
            <a:ext cx="3220591" cy="2207567"/>
          </a:xfrm>
          <a:prstGeom prst="rect">
            <a:avLst/>
          </a:prstGeom>
          <a:effectLst/>
        </p:spPr>
      </p:pic>
      <p:sp>
        <p:nvSpPr>
          <p:cNvPr id="1032" name="正方形/長方形 1031">
            <a:extLst>
              <a:ext uri="{FF2B5EF4-FFF2-40B4-BE49-F238E27FC236}">
                <a16:creationId xmlns:a16="http://schemas.microsoft.com/office/drawing/2014/main" id="{CA941651-B3B7-F99A-8F8F-E21DD33D0D06}"/>
              </a:ext>
            </a:extLst>
          </p:cNvPr>
          <p:cNvSpPr/>
          <p:nvPr/>
        </p:nvSpPr>
        <p:spPr>
          <a:xfrm>
            <a:off x="4484704" y="3720353"/>
            <a:ext cx="1250620" cy="7123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テキスト ボックス 1032">
            <a:extLst>
              <a:ext uri="{FF2B5EF4-FFF2-40B4-BE49-F238E27FC236}">
                <a16:creationId xmlns:a16="http://schemas.microsoft.com/office/drawing/2014/main" id="{CDDE17B4-9518-AC56-9520-D18532A920A6}"/>
              </a:ext>
            </a:extLst>
          </p:cNvPr>
          <p:cNvSpPr txBox="1"/>
          <p:nvPr/>
        </p:nvSpPr>
        <p:spPr>
          <a:xfrm>
            <a:off x="1646681" y="5866209"/>
            <a:ext cx="2698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赤枠</a:t>
            </a:r>
            <a:r>
              <a:rPr kumimoji="1"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箇所が広告掲載箇所です。</a:t>
            </a:r>
          </a:p>
        </p:txBody>
      </p:sp>
    </p:spTree>
    <p:extLst>
      <p:ext uri="{BB962C8B-B14F-4D97-AF65-F5344CB8AC3E}">
        <p14:creationId xmlns:p14="http://schemas.microsoft.com/office/powerpoint/2010/main" val="354492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11271</TotalTime>
  <Words>418</Words>
  <Application>Microsoft Macintosh PowerPoint</Application>
  <PresentationFormat>A4 210 x 297 mm</PresentationFormat>
  <Paragraphs>129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Meiryo UI</vt:lpstr>
      <vt:lpstr>メイリオ</vt:lpstr>
      <vt:lpstr>メイリオ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メディアラボ西口</cp:lastModifiedBy>
  <cp:revision>166</cp:revision>
  <cp:lastPrinted>2025-03-13T08:29:09Z</cp:lastPrinted>
  <dcterms:created xsi:type="dcterms:W3CDTF">2022-02-28T01:17:01Z</dcterms:created>
  <dcterms:modified xsi:type="dcterms:W3CDTF">2025-03-28T08:43:34Z</dcterms:modified>
</cp:coreProperties>
</file>